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7" r:id="rId2"/>
    <p:sldId id="258" r:id="rId3"/>
    <p:sldId id="259" r:id="rId4"/>
    <p:sldId id="260" r:id="rId5"/>
    <p:sldId id="261" r:id="rId6"/>
    <p:sldId id="266" r:id="rId7"/>
    <p:sldId id="262" r:id="rId8"/>
    <p:sldId id="263" r:id="rId9"/>
    <p:sldId id="264"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76" d="100"/>
          <a:sy n="76" d="100"/>
        </p:scale>
        <p:origin x="126"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D66BB0-C536-4D5A-88A9-48B97C6149DC}" type="datetimeFigureOut">
              <a:rPr lang="el-GR" smtClean="0"/>
              <a:t>9/5/2018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DA93C2-F704-4E0D-B0A8-040460BCCBAA}" type="slidenum">
              <a:rPr lang="el-GR" smtClean="0"/>
              <a:t>‹#›</a:t>
            </a:fld>
            <a:endParaRPr lang="el-GR"/>
          </a:p>
        </p:txBody>
      </p:sp>
    </p:spTree>
    <p:extLst>
      <p:ext uri="{BB962C8B-B14F-4D97-AF65-F5344CB8AC3E}">
        <p14:creationId xmlns:p14="http://schemas.microsoft.com/office/powerpoint/2010/main" val="366837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D66BB0-C536-4D5A-88A9-48B97C6149DC}" type="datetimeFigureOut">
              <a:rPr lang="el-GR" smtClean="0"/>
              <a:t>9/5/2018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DA93C2-F704-4E0D-B0A8-040460BCCBAA}" type="slidenum">
              <a:rPr lang="el-GR" smtClean="0"/>
              <a:t>‹#›</a:t>
            </a:fld>
            <a:endParaRPr lang="el-GR"/>
          </a:p>
        </p:txBody>
      </p:sp>
    </p:spTree>
    <p:extLst>
      <p:ext uri="{BB962C8B-B14F-4D97-AF65-F5344CB8AC3E}">
        <p14:creationId xmlns:p14="http://schemas.microsoft.com/office/powerpoint/2010/main" val="390240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D66BB0-C536-4D5A-88A9-48B97C6149DC}" type="datetimeFigureOut">
              <a:rPr lang="el-GR" smtClean="0"/>
              <a:t>9/5/2018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DA93C2-F704-4E0D-B0A8-040460BCCBAA}"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7356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D66BB0-C536-4D5A-88A9-48B97C6149DC}" type="datetimeFigureOut">
              <a:rPr lang="el-GR" smtClean="0"/>
              <a:t>9/5/2018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DA93C2-F704-4E0D-B0A8-040460BCCBAA}" type="slidenum">
              <a:rPr lang="el-GR" smtClean="0"/>
              <a:t>‹#›</a:t>
            </a:fld>
            <a:endParaRPr lang="el-GR"/>
          </a:p>
        </p:txBody>
      </p:sp>
    </p:spTree>
    <p:extLst>
      <p:ext uri="{BB962C8B-B14F-4D97-AF65-F5344CB8AC3E}">
        <p14:creationId xmlns:p14="http://schemas.microsoft.com/office/powerpoint/2010/main" val="498252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D66BB0-C536-4D5A-88A9-48B97C6149DC}" type="datetimeFigureOut">
              <a:rPr lang="el-GR" smtClean="0"/>
              <a:t>9/5/2018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DA93C2-F704-4E0D-B0A8-040460BCCBAA}"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5025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D66BB0-C536-4D5A-88A9-48B97C6149DC}" type="datetimeFigureOut">
              <a:rPr lang="el-GR" smtClean="0"/>
              <a:t>9/5/2018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DA93C2-F704-4E0D-B0A8-040460BCCBAA}" type="slidenum">
              <a:rPr lang="el-GR" smtClean="0"/>
              <a:t>‹#›</a:t>
            </a:fld>
            <a:endParaRPr lang="el-GR"/>
          </a:p>
        </p:txBody>
      </p:sp>
    </p:spTree>
    <p:extLst>
      <p:ext uri="{BB962C8B-B14F-4D97-AF65-F5344CB8AC3E}">
        <p14:creationId xmlns:p14="http://schemas.microsoft.com/office/powerpoint/2010/main" val="149044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D66BB0-C536-4D5A-88A9-48B97C6149DC}" type="datetimeFigureOut">
              <a:rPr lang="el-GR" smtClean="0"/>
              <a:t>9/5/2018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DA93C2-F704-4E0D-B0A8-040460BCCBAA}" type="slidenum">
              <a:rPr lang="el-GR" smtClean="0"/>
              <a:t>‹#›</a:t>
            </a:fld>
            <a:endParaRPr lang="el-GR"/>
          </a:p>
        </p:txBody>
      </p:sp>
    </p:spTree>
    <p:extLst>
      <p:ext uri="{BB962C8B-B14F-4D97-AF65-F5344CB8AC3E}">
        <p14:creationId xmlns:p14="http://schemas.microsoft.com/office/powerpoint/2010/main" val="54690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D66BB0-C536-4D5A-88A9-48B97C6149DC}" type="datetimeFigureOut">
              <a:rPr lang="el-GR" smtClean="0"/>
              <a:t>9/5/2018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DA93C2-F704-4E0D-B0A8-040460BCCBAA}" type="slidenum">
              <a:rPr lang="el-GR" smtClean="0"/>
              <a:t>‹#›</a:t>
            </a:fld>
            <a:endParaRPr lang="el-GR"/>
          </a:p>
        </p:txBody>
      </p:sp>
    </p:spTree>
    <p:extLst>
      <p:ext uri="{BB962C8B-B14F-4D97-AF65-F5344CB8AC3E}">
        <p14:creationId xmlns:p14="http://schemas.microsoft.com/office/powerpoint/2010/main" val="2685345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D66BB0-C536-4D5A-88A9-48B97C6149DC}" type="datetimeFigureOut">
              <a:rPr lang="el-GR" smtClean="0"/>
              <a:t>9/5/2018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DA93C2-F704-4E0D-B0A8-040460BCCBAA}" type="slidenum">
              <a:rPr lang="el-GR" smtClean="0"/>
              <a:t>‹#›</a:t>
            </a:fld>
            <a:endParaRPr lang="el-GR"/>
          </a:p>
        </p:txBody>
      </p:sp>
    </p:spTree>
    <p:extLst>
      <p:ext uri="{BB962C8B-B14F-4D97-AF65-F5344CB8AC3E}">
        <p14:creationId xmlns:p14="http://schemas.microsoft.com/office/powerpoint/2010/main" val="262539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D66BB0-C536-4D5A-88A9-48B97C6149DC}" type="datetimeFigureOut">
              <a:rPr lang="el-GR" smtClean="0"/>
              <a:t>9/5/2018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9DA93C2-F704-4E0D-B0A8-040460BCCBAA}" type="slidenum">
              <a:rPr lang="el-GR" smtClean="0"/>
              <a:t>‹#›</a:t>
            </a:fld>
            <a:endParaRPr lang="el-GR"/>
          </a:p>
        </p:txBody>
      </p:sp>
    </p:spTree>
    <p:extLst>
      <p:ext uri="{BB962C8B-B14F-4D97-AF65-F5344CB8AC3E}">
        <p14:creationId xmlns:p14="http://schemas.microsoft.com/office/powerpoint/2010/main" val="212689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D66BB0-C536-4D5A-88A9-48B97C6149DC}" type="datetimeFigureOut">
              <a:rPr lang="el-GR" smtClean="0"/>
              <a:t>9/5/2018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9DA93C2-F704-4E0D-B0A8-040460BCCBAA}" type="slidenum">
              <a:rPr lang="el-GR" smtClean="0"/>
              <a:t>‹#›</a:t>
            </a:fld>
            <a:endParaRPr lang="el-GR"/>
          </a:p>
        </p:txBody>
      </p:sp>
    </p:spTree>
    <p:extLst>
      <p:ext uri="{BB962C8B-B14F-4D97-AF65-F5344CB8AC3E}">
        <p14:creationId xmlns:p14="http://schemas.microsoft.com/office/powerpoint/2010/main" val="38802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D66BB0-C536-4D5A-88A9-48B97C6149DC}" type="datetimeFigureOut">
              <a:rPr lang="el-GR" smtClean="0"/>
              <a:t>9/5/2018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9DA93C2-F704-4E0D-B0A8-040460BCCBAA}" type="slidenum">
              <a:rPr lang="el-GR" smtClean="0"/>
              <a:t>‹#›</a:t>
            </a:fld>
            <a:endParaRPr lang="el-GR"/>
          </a:p>
        </p:txBody>
      </p:sp>
    </p:spTree>
    <p:extLst>
      <p:ext uri="{BB962C8B-B14F-4D97-AF65-F5344CB8AC3E}">
        <p14:creationId xmlns:p14="http://schemas.microsoft.com/office/powerpoint/2010/main" val="319396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D66BB0-C536-4D5A-88A9-48B97C6149DC}" type="datetimeFigureOut">
              <a:rPr lang="el-GR" smtClean="0"/>
              <a:t>9/5/2018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9DA93C2-F704-4E0D-B0A8-040460BCCBAA}" type="slidenum">
              <a:rPr lang="el-GR" smtClean="0"/>
              <a:t>‹#›</a:t>
            </a:fld>
            <a:endParaRPr lang="el-GR"/>
          </a:p>
        </p:txBody>
      </p:sp>
    </p:spTree>
    <p:extLst>
      <p:ext uri="{BB962C8B-B14F-4D97-AF65-F5344CB8AC3E}">
        <p14:creationId xmlns:p14="http://schemas.microsoft.com/office/powerpoint/2010/main" val="339213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66BB0-C536-4D5A-88A9-48B97C6149DC}" type="datetimeFigureOut">
              <a:rPr lang="el-GR" smtClean="0"/>
              <a:t>9/5/2018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9DA93C2-F704-4E0D-B0A8-040460BCCBAA}" type="slidenum">
              <a:rPr lang="el-GR" smtClean="0"/>
              <a:t>‹#›</a:t>
            </a:fld>
            <a:endParaRPr lang="el-GR"/>
          </a:p>
        </p:txBody>
      </p:sp>
    </p:spTree>
    <p:extLst>
      <p:ext uri="{BB962C8B-B14F-4D97-AF65-F5344CB8AC3E}">
        <p14:creationId xmlns:p14="http://schemas.microsoft.com/office/powerpoint/2010/main" val="5202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D66BB0-C536-4D5A-88A9-48B97C6149DC}" type="datetimeFigureOut">
              <a:rPr lang="el-GR" smtClean="0"/>
              <a:t>9/5/2018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9DA93C2-F704-4E0D-B0A8-040460BCCBAA}" type="slidenum">
              <a:rPr lang="el-GR" smtClean="0"/>
              <a:t>‹#›</a:t>
            </a:fld>
            <a:endParaRPr lang="el-GR"/>
          </a:p>
        </p:txBody>
      </p:sp>
    </p:spTree>
    <p:extLst>
      <p:ext uri="{BB962C8B-B14F-4D97-AF65-F5344CB8AC3E}">
        <p14:creationId xmlns:p14="http://schemas.microsoft.com/office/powerpoint/2010/main" val="245622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9D66BB0-C536-4D5A-88A9-48B97C6149DC}" type="datetimeFigureOut">
              <a:rPr lang="el-GR" smtClean="0"/>
              <a:t>9/5/2018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9DA93C2-F704-4E0D-B0A8-040460BCCBAA}" type="slidenum">
              <a:rPr lang="el-GR" smtClean="0"/>
              <a:t>‹#›</a:t>
            </a:fld>
            <a:endParaRPr lang="el-GR"/>
          </a:p>
        </p:txBody>
      </p:sp>
    </p:spTree>
    <p:extLst>
      <p:ext uri="{BB962C8B-B14F-4D97-AF65-F5344CB8AC3E}">
        <p14:creationId xmlns:p14="http://schemas.microsoft.com/office/powerpoint/2010/main" val="41375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D66BB0-C536-4D5A-88A9-48B97C6149DC}" type="datetimeFigureOut">
              <a:rPr lang="el-GR" smtClean="0"/>
              <a:t>9/5/2018</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9DA93C2-F704-4E0D-B0A8-040460BCCBAA}" type="slidenum">
              <a:rPr lang="el-GR" smtClean="0"/>
              <a:t>‹#›</a:t>
            </a:fld>
            <a:endParaRPr lang="el-GR"/>
          </a:p>
        </p:txBody>
      </p:sp>
    </p:spTree>
    <p:extLst>
      <p:ext uri="{BB962C8B-B14F-4D97-AF65-F5344CB8AC3E}">
        <p14:creationId xmlns:p14="http://schemas.microsoft.com/office/powerpoint/2010/main" val="216769260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34" y="139700"/>
            <a:ext cx="8596668" cy="1320800"/>
          </a:xfrm>
        </p:spPr>
        <p:style>
          <a:lnRef idx="1">
            <a:schemeClr val="accent1"/>
          </a:lnRef>
          <a:fillRef idx="2">
            <a:schemeClr val="accent1"/>
          </a:fillRef>
          <a:effectRef idx="1">
            <a:schemeClr val="accent1"/>
          </a:effectRef>
          <a:fontRef idx="minor">
            <a:schemeClr val="dk1"/>
          </a:fontRef>
        </p:style>
        <p:txBody>
          <a:bodyPr/>
          <a:lstStyle/>
          <a:p>
            <a:pPr algn="ctr"/>
            <a:r>
              <a:rPr lang="el-GR" dirty="0" smtClean="0">
                <a:solidFill>
                  <a:srgbClr val="FF0000"/>
                </a:solidFill>
              </a:rPr>
              <a:t>Τι είναι ρομπότ</a:t>
            </a:r>
            <a:endParaRPr lang="el-GR" dirty="0">
              <a:solidFill>
                <a:srgbClr val="FF0000"/>
              </a:solidFill>
            </a:endParaRPr>
          </a:p>
        </p:txBody>
      </p:sp>
      <p:sp>
        <p:nvSpPr>
          <p:cNvPr id="3" name="Content Placeholder 2"/>
          <p:cNvSpPr>
            <a:spLocks noGrp="1"/>
          </p:cNvSpPr>
          <p:nvPr>
            <p:ph idx="1"/>
          </p:nvPr>
        </p:nvSpPr>
        <p:spPr>
          <a:xfrm>
            <a:off x="786785" y="1779589"/>
            <a:ext cx="7844366" cy="950911"/>
          </a:xfrm>
          <a:ln/>
        </p:spPr>
        <p:style>
          <a:lnRef idx="1">
            <a:schemeClr val="accent5"/>
          </a:lnRef>
          <a:fillRef idx="3">
            <a:schemeClr val="accent5"/>
          </a:fillRef>
          <a:effectRef idx="2">
            <a:schemeClr val="accent5"/>
          </a:effectRef>
          <a:fontRef idx="minor">
            <a:schemeClr val="lt1"/>
          </a:fontRef>
        </p:style>
        <p:txBody>
          <a:bodyPr/>
          <a:lstStyle/>
          <a:p>
            <a:pPr algn="ctr"/>
            <a:r>
              <a:rPr lang="el-GR" dirty="0" smtClean="0">
                <a:solidFill>
                  <a:srgbClr val="FF0000"/>
                </a:solidFill>
              </a:rPr>
              <a:t>Χριστιάνα </a:t>
            </a:r>
            <a:r>
              <a:rPr lang="el-GR" smtClean="0">
                <a:solidFill>
                  <a:srgbClr val="FF0000"/>
                </a:solidFill>
              </a:rPr>
              <a:t>Ζορπίδου</a:t>
            </a:r>
            <a:endParaRPr lang="el-GR" dirty="0">
              <a:solidFill>
                <a:srgbClr val="FF0000"/>
              </a:solidFill>
            </a:endParaRPr>
          </a:p>
        </p:txBody>
      </p:sp>
    </p:spTree>
    <p:extLst>
      <p:ext uri="{BB962C8B-B14F-4D97-AF65-F5344CB8AC3E}">
        <p14:creationId xmlns:p14="http://schemas.microsoft.com/office/powerpoint/2010/main" val="16826326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Ιστορική Αναδρομή</a:t>
            </a:r>
            <a:endParaRPr lang="el-GR" dirty="0"/>
          </a:p>
        </p:txBody>
      </p:sp>
      <p:sp>
        <p:nvSpPr>
          <p:cNvPr id="3" name="Content Placeholder 2"/>
          <p:cNvSpPr>
            <a:spLocks noGrp="1"/>
          </p:cNvSpPr>
          <p:nvPr>
            <p:ph sz="half" idx="1"/>
          </p:nvPr>
        </p:nvSpPr>
        <p:spPr/>
        <p:txBody>
          <a:bodyPr>
            <a:normAutofit fontScale="77500" lnSpcReduction="20000"/>
          </a:bodyPr>
          <a:lstStyle/>
          <a:p>
            <a:r>
              <a:rPr lang="el-GR" dirty="0" smtClean="0">
                <a:solidFill>
                  <a:srgbClr val="C00000"/>
                </a:solidFill>
              </a:rPr>
              <a:t>Τα έργα επιστημονικής φαντασίας έχουν επηρεάσει τους περισσότερους στον τρόπο με τον οποίο φαντάζονται τα ρομπότ. Από τα βιβλία του Ρώσου συγγραφέα Ισαάκ </a:t>
            </a:r>
            <a:r>
              <a:rPr lang="el-GR" dirty="0" err="1" smtClean="0">
                <a:solidFill>
                  <a:srgbClr val="C00000"/>
                </a:solidFill>
              </a:rPr>
              <a:t>Ασίμωφ</a:t>
            </a:r>
            <a:r>
              <a:rPr lang="el-GR" dirty="0" smtClean="0">
                <a:solidFill>
                  <a:srgbClr val="C00000"/>
                </a:solidFill>
              </a:rPr>
              <a:t> τη δεκαετία του 1940 έως τα κινηματογραφικά έργα, όπως Ο πόλεμος των άστρων, τα ρομπότ παρουσιάζονται σαν ανθρωποειδή τα οποία μπορούν να περπατούν, να μιλούν, να βλέπουν, να ακούνε και, σε μερικές περιπτώσεις, να είναι προικισμένα με αισθήματα. Στην επιστημονική κοινότητα, ρομπότ θεωρούνται οι μηχανές αυτές, οι οποίες ανεξάρτητα από την εμφάνισή τους, είναι ικανές να αλλάξουν το περιβάλλον στο οποίο λειτουργούν, μέσα από δράσεις που ακολουθούν κάποιους εγγενείς κανόνες και με βάση δεδομένα για το ίδιο το ρομπότ και για το περιβάλλον του, που αποκτώνται από τα αισθητήρια με τα οποία είναι εφοδιασμένο.</a:t>
            </a:r>
            <a:endParaRPr lang="el-GR" dirty="0">
              <a:solidFill>
                <a:srgbClr val="C00000"/>
              </a:solidFill>
            </a:endParaRPr>
          </a:p>
        </p:txBody>
      </p:sp>
      <p:pic>
        <p:nvPicPr>
          <p:cNvPr id="5" name="Content Placeholder 4"/>
          <p:cNvPicPr>
            <a:picLocks noGrp="1" noChangeAspect="1"/>
          </p:cNvPicPr>
          <p:nvPr>
            <p:ph sz="half" idx="2"/>
          </p:nvPr>
        </p:nvPicPr>
        <p:blipFill>
          <a:blip r:embed="rId2"/>
          <a:stretch>
            <a:fillRect/>
          </a:stretch>
        </p:blipFill>
        <p:spPr>
          <a:xfrm>
            <a:off x="7353300" y="2572544"/>
            <a:ext cx="2590800" cy="2857500"/>
          </a:xfrm>
          <a:prstGeom prst="rect">
            <a:avLst/>
          </a:prstGeom>
        </p:spPr>
      </p:pic>
    </p:spTree>
    <p:extLst>
      <p:ext uri="{BB962C8B-B14F-4D97-AF65-F5344CB8AC3E}">
        <p14:creationId xmlns:p14="http://schemas.microsoft.com/office/powerpoint/2010/main" val="359563990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2679700"/>
            <a:ext cx="8596668" cy="1320800"/>
          </a:xfrm>
        </p:spPr>
        <p:style>
          <a:lnRef idx="1">
            <a:schemeClr val="accent4"/>
          </a:lnRef>
          <a:fillRef idx="2">
            <a:schemeClr val="accent4"/>
          </a:fillRef>
          <a:effectRef idx="1">
            <a:schemeClr val="accent4"/>
          </a:effectRef>
          <a:fontRef idx="minor">
            <a:schemeClr val="dk1"/>
          </a:fontRef>
        </p:style>
        <p:txBody>
          <a:bodyPr/>
          <a:lstStyle/>
          <a:p>
            <a:pPr algn="ctr"/>
            <a:r>
              <a:rPr lang="el-GR" dirty="0" smtClean="0">
                <a:solidFill>
                  <a:schemeClr val="accent1">
                    <a:lumMod val="75000"/>
                  </a:schemeClr>
                </a:solidFill>
              </a:rPr>
              <a:t>ΤΕΛΟΣ</a:t>
            </a:r>
            <a:endParaRPr lang="el-GR" dirty="0">
              <a:solidFill>
                <a:schemeClr val="accent1">
                  <a:lumMod val="75000"/>
                </a:schemeClr>
              </a:solidFill>
            </a:endParaRPr>
          </a:p>
        </p:txBody>
      </p:sp>
    </p:spTree>
    <p:extLst>
      <p:ext uri="{BB962C8B-B14F-4D97-AF65-F5344CB8AC3E}">
        <p14:creationId xmlns:p14="http://schemas.microsoft.com/office/powerpoint/2010/main" val="99309647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Τι είναι ρομπότ</a:t>
            </a:r>
            <a:endParaRPr lang="el-GR" dirty="0"/>
          </a:p>
        </p:txBody>
      </p:sp>
      <p:sp>
        <p:nvSpPr>
          <p:cNvPr id="3" name="Content Placeholder 2"/>
          <p:cNvSpPr>
            <a:spLocks noGrp="1"/>
          </p:cNvSpPr>
          <p:nvPr>
            <p:ph sz="half" idx="1"/>
          </p:nvPr>
        </p:nvSpPr>
        <p:spPr/>
        <p:txBody>
          <a:bodyPr>
            <a:normAutofit lnSpcReduction="10000"/>
          </a:bodyPr>
          <a:lstStyle/>
          <a:p>
            <a:r>
              <a:rPr lang="el-GR" dirty="0" smtClean="0">
                <a:solidFill>
                  <a:schemeClr val="accent1">
                    <a:lumMod val="75000"/>
                  </a:schemeClr>
                </a:solidFill>
              </a:rPr>
              <a:t>Τα ρομπότ μπορούν να χρησιμοποιηθούν ώστε να κάνουν εργασίες, οι οποίες είτε είναι δύσκολες είτε επικίνδυνες για να γίνουν απευθείας από έναν άνθρωπο. Σε άλλες περιπτώσεις, χρησιμοποιούνται για να εκτελέσουν εργασίες ταχύτερα ή φθηνότερα απ' ό,τι ο άνθρωπος. Έτσι, μπορούν να χρησιμοποιηθούν στην αυτόματη παραγωγή μεγάλων ποσοτήτων κάποιου προϊόντος και με χαμηλότερο κόστος (για παράδειγμα, στις αλυσίδες παραγωγής).</a:t>
            </a:r>
            <a:endParaRPr lang="el-GR" dirty="0">
              <a:solidFill>
                <a:schemeClr val="accent1">
                  <a:lumMod val="75000"/>
                </a:schemeClr>
              </a:solidFill>
            </a:endParaRPr>
          </a:p>
        </p:txBody>
      </p:sp>
      <p:pic>
        <p:nvPicPr>
          <p:cNvPr id="7" name="Content Placeholder 6"/>
          <p:cNvPicPr>
            <a:picLocks noGrp="1" noChangeAspect="1"/>
          </p:cNvPicPr>
          <p:nvPr>
            <p:ph sz="half" idx="2"/>
          </p:nvPr>
        </p:nvPicPr>
        <p:blipFill>
          <a:blip r:embed="rId2"/>
          <a:stretch>
            <a:fillRect/>
          </a:stretch>
        </p:blipFill>
        <p:spPr>
          <a:xfrm>
            <a:off x="5262562" y="2715419"/>
            <a:ext cx="3838575" cy="2771775"/>
          </a:xfrm>
          <a:prstGeom prst="rect">
            <a:avLst/>
          </a:prstGeom>
        </p:spPr>
      </p:pic>
    </p:spTree>
    <p:extLst>
      <p:ext uri="{BB962C8B-B14F-4D97-AF65-F5344CB8AC3E}">
        <p14:creationId xmlns:p14="http://schemas.microsoft.com/office/powerpoint/2010/main" val="318643035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5" y="711200"/>
            <a:ext cx="8596668" cy="1320800"/>
          </a:xfrm>
        </p:spPr>
        <p:txBody>
          <a:bodyPr/>
          <a:lstStyle/>
          <a:p>
            <a:pPr algn="ctr"/>
            <a:r>
              <a:rPr lang="el-GR" dirty="0" smtClean="0"/>
              <a:t>Ιστορία</a:t>
            </a:r>
            <a:endParaRPr lang="el-GR" dirty="0"/>
          </a:p>
        </p:txBody>
      </p:sp>
      <p:sp>
        <p:nvSpPr>
          <p:cNvPr id="3" name="Content Placeholder 2"/>
          <p:cNvSpPr>
            <a:spLocks noGrp="1"/>
          </p:cNvSpPr>
          <p:nvPr>
            <p:ph sz="half" idx="1"/>
          </p:nvPr>
        </p:nvSpPr>
        <p:spPr/>
        <p:txBody>
          <a:bodyPr>
            <a:normAutofit fontScale="92500" lnSpcReduction="10000"/>
          </a:bodyPr>
          <a:lstStyle/>
          <a:p>
            <a:r>
              <a:rPr lang="el-GR" dirty="0" smtClean="0">
                <a:solidFill>
                  <a:schemeClr val="accent1">
                    <a:lumMod val="75000"/>
                  </a:schemeClr>
                </a:solidFill>
              </a:rPr>
              <a:t>Από τα πρώτα ρομπότ που αναφέρονται στη λογοτεχνία είναι ο </a:t>
            </a:r>
            <a:r>
              <a:rPr lang="el-GR" dirty="0" err="1" smtClean="0">
                <a:solidFill>
                  <a:schemeClr val="accent1">
                    <a:lumMod val="75000"/>
                  </a:schemeClr>
                </a:solidFill>
              </a:rPr>
              <a:t>Τάλως</a:t>
            </a:r>
            <a:r>
              <a:rPr lang="el-GR" dirty="0" smtClean="0">
                <a:solidFill>
                  <a:schemeClr val="accent1">
                    <a:lumMod val="75000"/>
                  </a:schemeClr>
                </a:solidFill>
              </a:rPr>
              <a:t> από την ελληνική μυθολογία και οι 20 τρίποδες λέβητες του θεού Ηφαίστου θεωρούμενοι «θαύμα </a:t>
            </a:r>
            <a:r>
              <a:rPr lang="el-GR" dirty="0" err="1" smtClean="0">
                <a:solidFill>
                  <a:schemeClr val="accent1">
                    <a:lumMod val="75000"/>
                  </a:schemeClr>
                </a:solidFill>
              </a:rPr>
              <a:t>ιδέσθαι</a:t>
            </a:r>
            <a:r>
              <a:rPr lang="el-GR" dirty="0" smtClean="0">
                <a:solidFill>
                  <a:schemeClr val="accent1">
                    <a:lumMod val="75000"/>
                  </a:schemeClr>
                </a:solidFill>
              </a:rPr>
              <a:t>», αλλά και άλλες περιπτώσεις.</a:t>
            </a:r>
          </a:p>
          <a:p>
            <a:endParaRPr lang="el-GR" dirty="0" smtClean="0">
              <a:solidFill>
                <a:srgbClr val="7030A0"/>
              </a:solidFill>
            </a:endParaRPr>
          </a:p>
          <a:p>
            <a:r>
              <a:rPr lang="el-GR" dirty="0" smtClean="0">
                <a:solidFill>
                  <a:srgbClr val="7030A0"/>
                </a:solidFill>
              </a:rPr>
              <a:t>Με την ανάπτυξη και μελέτη των ρομπότ ασχολείται η ρομποτική, επιστήμη που αποτελεί συνδυασμό πολλών κλάδων άλλων επιστημών, κυρίως δε της πληροφορικής, της ηλεκτρονικής και της μηχανολογίας.</a:t>
            </a:r>
          </a:p>
          <a:p>
            <a:endParaRPr lang="el-GR" dirty="0">
              <a:solidFill>
                <a:srgbClr val="7030A0"/>
              </a:solidFill>
            </a:endParaRPr>
          </a:p>
        </p:txBody>
      </p:sp>
      <p:pic>
        <p:nvPicPr>
          <p:cNvPr id="5" name="Content Placeholder 4"/>
          <p:cNvPicPr>
            <a:picLocks noGrp="1" noChangeAspect="1"/>
          </p:cNvPicPr>
          <p:nvPr>
            <p:ph sz="half" idx="2"/>
          </p:nvPr>
        </p:nvPicPr>
        <p:blipFill>
          <a:blip r:embed="rId2"/>
          <a:stretch>
            <a:fillRect/>
          </a:stretch>
        </p:blipFill>
        <p:spPr>
          <a:xfrm>
            <a:off x="5276850" y="2196306"/>
            <a:ext cx="3810000" cy="3810000"/>
          </a:xfrm>
          <a:prstGeom prst="rect">
            <a:avLst/>
          </a:prstGeom>
        </p:spPr>
      </p:pic>
    </p:spTree>
    <p:extLst>
      <p:ext uri="{BB962C8B-B14F-4D97-AF65-F5344CB8AC3E}">
        <p14:creationId xmlns:p14="http://schemas.microsoft.com/office/powerpoint/2010/main" val="105033907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03" y="457200"/>
            <a:ext cx="8596668" cy="1320800"/>
          </a:xfrm>
        </p:spPr>
        <p:txBody>
          <a:bodyPr/>
          <a:lstStyle/>
          <a:p>
            <a:pPr algn="ctr"/>
            <a:r>
              <a:rPr lang="el-GR" dirty="0" smtClean="0"/>
              <a:t>Στην τέχνη</a:t>
            </a:r>
            <a:endParaRPr lang="el-GR" dirty="0"/>
          </a:p>
        </p:txBody>
      </p:sp>
      <p:sp>
        <p:nvSpPr>
          <p:cNvPr id="3" name="Content Placeholder 2"/>
          <p:cNvSpPr>
            <a:spLocks noGrp="1"/>
          </p:cNvSpPr>
          <p:nvPr>
            <p:ph sz="half" idx="1"/>
          </p:nvPr>
        </p:nvSpPr>
        <p:spPr/>
        <p:txBody>
          <a:bodyPr>
            <a:normAutofit lnSpcReduction="10000"/>
          </a:bodyPr>
          <a:lstStyle/>
          <a:p>
            <a:r>
              <a:rPr lang="el-GR" dirty="0" smtClean="0">
                <a:solidFill>
                  <a:schemeClr val="accent2"/>
                </a:solidFill>
              </a:rPr>
              <a:t>Στην επιστημονική φαντασία συνήθως </a:t>
            </a:r>
            <a:r>
              <a:rPr lang="el-GR" dirty="0" err="1" smtClean="0">
                <a:solidFill>
                  <a:schemeClr val="accent2"/>
                </a:solidFill>
              </a:rPr>
              <a:t>συναντούνται</a:t>
            </a:r>
            <a:r>
              <a:rPr lang="el-GR" dirty="0" smtClean="0">
                <a:solidFill>
                  <a:schemeClr val="accent2"/>
                </a:solidFill>
              </a:rPr>
              <a:t> ρομπότ τα οποία έχουν τη μορφή ανθρώπου. Αυτά τα ρομπότ καλούνται </a:t>
            </a:r>
            <a:r>
              <a:rPr lang="el-GR" dirty="0" err="1" smtClean="0">
                <a:solidFill>
                  <a:schemeClr val="accent2"/>
                </a:solidFill>
              </a:rPr>
              <a:t>ανδροειδή</a:t>
            </a:r>
            <a:r>
              <a:rPr lang="el-GR" dirty="0" smtClean="0">
                <a:solidFill>
                  <a:schemeClr val="accent2"/>
                </a:solidFill>
              </a:rPr>
              <a:t>. Τα σημερινά ρομπότ, που κατασκευάστηκαν για να υποδυθούν ανθρώπινα όντα, δεν είναι </a:t>
            </a:r>
            <a:r>
              <a:rPr lang="el-GR" dirty="0" err="1" smtClean="0">
                <a:solidFill>
                  <a:schemeClr val="accent2"/>
                </a:solidFill>
              </a:rPr>
              <a:t>ανδροειδή</a:t>
            </a:r>
            <a:r>
              <a:rPr lang="el-GR" dirty="0" smtClean="0">
                <a:solidFill>
                  <a:schemeClr val="accent2"/>
                </a:solidFill>
              </a:rPr>
              <a:t> (</a:t>
            </a:r>
            <a:r>
              <a:rPr lang="el-GR" dirty="0" err="1" smtClean="0">
                <a:solidFill>
                  <a:schemeClr val="accent2"/>
                </a:solidFill>
              </a:rPr>
              <a:t>androids</a:t>
            </a:r>
            <a:r>
              <a:rPr lang="el-GR" dirty="0" smtClean="0">
                <a:solidFill>
                  <a:schemeClr val="accent2"/>
                </a:solidFill>
              </a:rPr>
              <a:t>).</a:t>
            </a:r>
          </a:p>
          <a:p>
            <a:endParaRPr lang="el-GR" dirty="0" smtClean="0"/>
          </a:p>
          <a:p>
            <a:r>
              <a:rPr lang="el-GR" dirty="0" smtClean="0">
                <a:solidFill>
                  <a:srgbClr val="00B0F0"/>
                </a:solidFill>
              </a:rPr>
              <a:t>Σημαντική συνεισφορά στη φιλολογία για τα ρομπότ είχε ο Ισαάκ </a:t>
            </a:r>
            <a:r>
              <a:rPr lang="el-GR" dirty="0" err="1" smtClean="0">
                <a:solidFill>
                  <a:srgbClr val="00B0F0"/>
                </a:solidFill>
              </a:rPr>
              <a:t>Ασίμωφ</a:t>
            </a:r>
            <a:r>
              <a:rPr lang="el-GR" dirty="0" smtClean="0">
                <a:solidFill>
                  <a:srgbClr val="00B0F0"/>
                </a:solidFill>
              </a:rPr>
              <a:t> με τους τρεις νόμους της ρομποτικής που διατύπωσε στα μυθιστορήματά του.</a:t>
            </a:r>
          </a:p>
          <a:p>
            <a:endParaRPr lang="el-GR" dirty="0"/>
          </a:p>
        </p:txBody>
      </p:sp>
      <p:pic>
        <p:nvPicPr>
          <p:cNvPr id="5" name="Content Placeholder 4"/>
          <p:cNvPicPr>
            <a:picLocks noGrp="1" noChangeAspect="1"/>
          </p:cNvPicPr>
          <p:nvPr>
            <p:ph sz="half" idx="2"/>
          </p:nvPr>
        </p:nvPicPr>
        <p:blipFill>
          <a:blip r:embed="rId2"/>
          <a:stretch>
            <a:fillRect/>
          </a:stretch>
        </p:blipFill>
        <p:spPr>
          <a:xfrm>
            <a:off x="5089525" y="2924374"/>
            <a:ext cx="4184650" cy="2353865"/>
          </a:xfrm>
          <a:prstGeom prst="rect">
            <a:avLst/>
          </a:prstGeom>
        </p:spPr>
      </p:pic>
    </p:spTree>
    <p:extLst>
      <p:ext uri="{BB962C8B-B14F-4D97-AF65-F5344CB8AC3E}">
        <p14:creationId xmlns:p14="http://schemas.microsoft.com/office/powerpoint/2010/main" val="189833488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Γενικά</a:t>
            </a:r>
            <a:endParaRPr lang="el-GR" dirty="0"/>
          </a:p>
        </p:txBody>
      </p:sp>
      <p:sp>
        <p:nvSpPr>
          <p:cNvPr id="3" name="Content Placeholder 2"/>
          <p:cNvSpPr>
            <a:spLocks noGrp="1"/>
          </p:cNvSpPr>
          <p:nvPr>
            <p:ph sz="half" idx="1"/>
          </p:nvPr>
        </p:nvSpPr>
        <p:spPr/>
        <p:txBody>
          <a:bodyPr/>
          <a:lstStyle/>
          <a:p>
            <a:r>
              <a:rPr lang="el-GR" dirty="0" smtClean="0">
                <a:solidFill>
                  <a:srgbClr val="FF0000"/>
                </a:solidFill>
              </a:rPr>
              <a:t>Είναι σημαντική η ανάπτυξη ρομπότ που να έχουν τα αναγκαία χαρακτηριστικά ώστε να είναι φιλικά και ωφέλιμα προς τον άνθρωπο. Τα στοιχεία αυτά ονομάζονται στοιχεία κοινωνικής νοημοσύνης. Ωστόσο, υπάρχουν θεωρίες για αύξηση της ανεργίας λόγω τον ρομπότ, ακόμη και για υποταγή του ανθρώπου στα ρομπότ</a:t>
            </a:r>
            <a:endParaRPr lang="el-GR" dirty="0">
              <a:solidFill>
                <a:srgbClr val="FF0000"/>
              </a:solidFill>
            </a:endParaRPr>
          </a:p>
        </p:txBody>
      </p:sp>
      <p:pic>
        <p:nvPicPr>
          <p:cNvPr id="5" name="Content Placeholder 4"/>
          <p:cNvPicPr>
            <a:picLocks noGrp="1" noChangeAspect="1"/>
          </p:cNvPicPr>
          <p:nvPr>
            <p:ph sz="half" idx="2"/>
          </p:nvPr>
        </p:nvPicPr>
        <p:blipFill>
          <a:blip r:embed="rId2"/>
          <a:stretch>
            <a:fillRect/>
          </a:stretch>
        </p:blipFill>
        <p:spPr>
          <a:xfrm>
            <a:off x="5089525" y="2845911"/>
            <a:ext cx="4184650" cy="2510790"/>
          </a:xfrm>
          <a:prstGeom prst="rect">
            <a:avLst/>
          </a:prstGeom>
        </p:spPr>
      </p:pic>
    </p:spTree>
    <p:extLst>
      <p:ext uri="{BB962C8B-B14F-4D97-AF65-F5344CB8AC3E}">
        <p14:creationId xmlns:p14="http://schemas.microsoft.com/office/powerpoint/2010/main" val="168041677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0">
            <a:scrgbClr r="0" g="0" b="0"/>
          </a:lnRef>
          <a:fillRef idx="0">
            <a:scrgbClr r="0" g="0" b="0"/>
          </a:fillRef>
          <a:effectRef idx="0">
            <a:scrgbClr r="0" g="0" b="0"/>
          </a:effectRef>
          <a:fontRef idx="minor">
            <a:schemeClr val="accent1"/>
          </a:fontRef>
        </p:style>
        <p:txBody>
          <a:bodyPr/>
          <a:lstStyle/>
          <a:p>
            <a:pPr algn="ctr"/>
            <a:r>
              <a:rPr lang="el-GR" dirty="0" smtClean="0">
                <a:solidFill>
                  <a:schemeClr val="accent1">
                    <a:lumMod val="75000"/>
                  </a:schemeClr>
                </a:solidFill>
              </a:rPr>
              <a:t>Η Ιστορία των Ρομπότ. Η εξέλιξή τους.</a:t>
            </a:r>
            <a:endParaRPr lang="el-GR" dirty="0">
              <a:solidFill>
                <a:schemeClr val="accent1">
                  <a:lumMod val="75000"/>
                </a:schemeClr>
              </a:solidFill>
            </a:endParaRPr>
          </a:p>
        </p:txBody>
      </p:sp>
      <p:sp>
        <p:nvSpPr>
          <p:cNvPr id="3" name="Content Placeholder 2"/>
          <p:cNvSpPr>
            <a:spLocks noGrp="1"/>
          </p:cNvSpPr>
          <p:nvPr>
            <p:ph sz="half" idx="1"/>
          </p:nvPr>
        </p:nvSpPr>
        <p:spPr/>
        <p:txBody>
          <a:bodyPr>
            <a:normAutofit fontScale="85000" lnSpcReduction="10000"/>
          </a:bodyPr>
          <a:lstStyle/>
          <a:p>
            <a:r>
              <a:rPr lang="el-GR" dirty="0" smtClean="0"/>
              <a:t>«</a:t>
            </a:r>
            <a:r>
              <a:rPr lang="el-GR" dirty="0" smtClean="0">
                <a:solidFill>
                  <a:srgbClr val="C00000"/>
                </a:solidFill>
              </a:rPr>
              <a:t>Το Ρομπότ είναι μία κατασκευή, που μπορεί να εκτελεί προγραμματισμένες εργασίες, αλλά σε αντίθεση με τις απλές μηχανές ακολουθεί τη μέθοδο: αντιλαμβάνομαι, σκέπτομαι, ενεργώ. Το Ρομπότ καθοδηγείται από ένα ηλεκτρονικό κύκλωμα και από κάποιο πρόγραμμα υπολογιστή και αποτελείται από δομικά μέρη (δοκοί, γρανάζια, ρόδες ..), ηλεκτρονικά (μονάδα εγκεφάλου…), αισθητήρες (χρώματος, φωτός, κίνησης, απόστασης…..) και κινητήρες. Συνήθως χρησιμοποιείται για την εκτέλεση επικίνδυνων ή δύσκολων (για ανθρώπους) εργασιών ή για να αυτοματοποιήσει μονότονες επαναλαμβανόμενες εργασίες, που ωστόσο πρέπει να γίνονται με μεγάλη ταχύτητα και ακρίβεια</a:t>
            </a:r>
            <a:r>
              <a:rPr lang="el-GR" dirty="0" smtClean="0"/>
              <a:t>».</a:t>
            </a:r>
            <a:endParaRPr lang="el-GR" dirty="0"/>
          </a:p>
        </p:txBody>
      </p:sp>
      <p:pic>
        <p:nvPicPr>
          <p:cNvPr id="5" name="Content Placeholder 4"/>
          <p:cNvPicPr>
            <a:picLocks noGrp="1" noChangeAspect="1"/>
          </p:cNvPicPr>
          <p:nvPr>
            <p:ph sz="half" idx="2"/>
          </p:nvPr>
        </p:nvPicPr>
        <p:blipFill>
          <a:blip r:embed="rId2"/>
          <a:stretch>
            <a:fillRect/>
          </a:stretch>
        </p:blipFill>
        <p:spPr>
          <a:xfrm>
            <a:off x="5314269" y="2430349"/>
            <a:ext cx="3838575" cy="2771775"/>
          </a:xfrm>
          <a:prstGeom prst="rect">
            <a:avLst/>
          </a:prstGeom>
        </p:spPr>
      </p:pic>
    </p:spTree>
    <p:extLst>
      <p:ext uri="{BB962C8B-B14F-4D97-AF65-F5344CB8AC3E}">
        <p14:creationId xmlns:p14="http://schemas.microsoft.com/office/powerpoint/2010/main" val="207892178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Ιστορική Αναδρομή</a:t>
            </a:r>
            <a:endParaRPr lang="el-GR" dirty="0"/>
          </a:p>
        </p:txBody>
      </p:sp>
      <p:sp>
        <p:nvSpPr>
          <p:cNvPr id="3" name="Content Placeholder 2"/>
          <p:cNvSpPr>
            <a:spLocks noGrp="1"/>
          </p:cNvSpPr>
          <p:nvPr>
            <p:ph sz="half" idx="1"/>
          </p:nvPr>
        </p:nvSpPr>
        <p:spPr>
          <a:xfrm>
            <a:off x="245534" y="2160920"/>
            <a:ext cx="4184035" cy="3880772"/>
          </a:xfrm>
        </p:spPr>
        <p:txBody>
          <a:bodyPr>
            <a:normAutofit fontScale="85000" lnSpcReduction="10000"/>
          </a:bodyPr>
          <a:lstStyle/>
          <a:p>
            <a:pPr lvl="1"/>
            <a:r>
              <a:rPr lang="el-GR" dirty="0" smtClean="0">
                <a:solidFill>
                  <a:schemeClr val="accent5"/>
                </a:solidFill>
              </a:rPr>
              <a:t>Ο όρος ρομπότ πρωτοεμφανίζεται σε ένα θεατρικό έργο επιστημονικής φαντασίας του Τσέχου συγγραφέα Κάρελ </a:t>
            </a:r>
            <a:r>
              <a:rPr lang="el-GR" dirty="0" err="1" smtClean="0">
                <a:solidFill>
                  <a:schemeClr val="accent5"/>
                </a:solidFill>
              </a:rPr>
              <a:t>Τσάπεκ</a:t>
            </a:r>
            <a:r>
              <a:rPr lang="el-GR" dirty="0" smtClean="0">
                <a:solidFill>
                  <a:schemeClr val="accent5"/>
                </a:solidFill>
              </a:rPr>
              <a:t> το 1921 και προέρχεται από τη σλαβική λέξη </a:t>
            </a:r>
            <a:r>
              <a:rPr lang="el-GR" dirty="0" err="1" smtClean="0">
                <a:solidFill>
                  <a:schemeClr val="accent5"/>
                </a:solidFill>
              </a:rPr>
              <a:t>robota</a:t>
            </a:r>
            <a:r>
              <a:rPr lang="el-GR" dirty="0" smtClean="0">
                <a:solidFill>
                  <a:schemeClr val="accent5"/>
                </a:solidFill>
              </a:rPr>
              <a:t> που σημαίνει εργασία. Η αυτοματοποίηση της παραγωγικής διαδικασίας στις βιομηχανίες μαζικής παραγωγής αντικαθιστά τους ανθρώπους με εξειδικευμένες μηχανές που εκτελούν μια προκαθορισμένη σειρά κατεργασιών στα προϊόντα που παράγονται. Στόχος της αυτοματοποίησης, η οποία γίνεται εφικτή με την ανάπτυξη της επιστήμης και της τεχνολογίας τον 20ό αιώνα, είναι η αυξημένη παραγωγικότητα, η βελτιωμένη ποιότητα, η αύξηση του κέρδους των επιχειρήσεων αλλά και η </a:t>
            </a:r>
            <a:r>
              <a:rPr lang="el-GR" dirty="0" err="1" smtClean="0">
                <a:solidFill>
                  <a:schemeClr val="accent5"/>
                </a:solidFill>
              </a:rPr>
              <a:t>ελεγξιμότητα</a:t>
            </a:r>
            <a:r>
              <a:rPr lang="el-GR" dirty="0" smtClean="0">
                <a:solidFill>
                  <a:schemeClr val="accent5"/>
                </a:solidFill>
              </a:rPr>
              <a:t> των μέσων παραγωγής.</a:t>
            </a:r>
          </a:p>
          <a:p>
            <a:endParaRPr lang="el-GR" dirty="0" smtClean="0">
              <a:solidFill>
                <a:schemeClr val="accent5"/>
              </a:solidFill>
            </a:endParaRPr>
          </a:p>
          <a:p>
            <a:endParaRPr lang="el-GR" dirty="0">
              <a:solidFill>
                <a:schemeClr val="accent5"/>
              </a:solidFill>
            </a:endParaRPr>
          </a:p>
        </p:txBody>
      </p:sp>
      <p:pic>
        <p:nvPicPr>
          <p:cNvPr id="5" name="Content Placeholder 4"/>
          <p:cNvPicPr>
            <a:picLocks noGrp="1" noChangeAspect="1"/>
          </p:cNvPicPr>
          <p:nvPr>
            <p:ph sz="half" idx="2"/>
          </p:nvPr>
        </p:nvPicPr>
        <p:blipFill>
          <a:blip r:embed="rId2"/>
          <a:stretch>
            <a:fillRect/>
          </a:stretch>
        </p:blipFill>
        <p:spPr>
          <a:xfrm>
            <a:off x="5089525" y="2909315"/>
            <a:ext cx="4184650" cy="2383982"/>
          </a:xfrm>
          <a:prstGeom prst="rect">
            <a:avLst/>
          </a:prstGeom>
        </p:spPr>
      </p:pic>
    </p:spTree>
    <p:extLst>
      <p:ext uri="{BB962C8B-B14F-4D97-AF65-F5344CB8AC3E}">
        <p14:creationId xmlns:p14="http://schemas.microsoft.com/office/powerpoint/2010/main" val="30415221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07" y="584200"/>
            <a:ext cx="8596668" cy="1576389"/>
          </a:xfrm>
        </p:spPr>
        <p:txBody>
          <a:bodyPr/>
          <a:lstStyle/>
          <a:p>
            <a:pPr algn="ctr"/>
            <a:r>
              <a:rPr lang="el-GR" dirty="0" smtClean="0"/>
              <a:t>Ιστορική Αναδρομή</a:t>
            </a:r>
            <a:endParaRPr lang="el-GR" dirty="0"/>
          </a:p>
        </p:txBody>
      </p:sp>
      <p:sp>
        <p:nvSpPr>
          <p:cNvPr id="3" name="Content Placeholder 2"/>
          <p:cNvSpPr>
            <a:spLocks noGrp="1"/>
          </p:cNvSpPr>
          <p:nvPr>
            <p:ph sz="half" idx="1"/>
          </p:nvPr>
        </p:nvSpPr>
        <p:spPr/>
        <p:txBody>
          <a:bodyPr>
            <a:normAutofit fontScale="85000" lnSpcReduction="10000"/>
          </a:bodyPr>
          <a:lstStyle/>
          <a:p>
            <a:r>
              <a:rPr lang="el-GR" dirty="0" smtClean="0">
                <a:solidFill>
                  <a:srgbClr val="00B050"/>
                </a:solidFill>
              </a:rPr>
              <a:t>Το 1961 κατασκευάζεται και τίθεται σε λειτουργία το πρώτο βιομηχανικό ρομπότ. Σύμφωνα με έναν ευρέως αποδεκτό ορισμό, χρονολογούμενο από το 1980, ένα βιομηχανικό ρομπότ είναι μια </a:t>
            </a:r>
            <a:r>
              <a:rPr lang="el-GR" dirty="0" err="1" smtClean="0">
                <a:solidFill>
                  <a:srgbClr val="00B050"/>
                </a:solidFill>
              </a:rPr>
              <a:t>επαναπρογραμματιζόμενη</a:t>
            </a:r>
            <a:r>
              <a:rPr lang="el-GR" dirty="0" smtClean="0">
                <a:solidFill>
                  <a:srgbClr val="00B050"/>
                </a:solidFill>
              </a:rPr>
              <a:t> μηχανή σχεδιασμένη να μετακινεί αντικείμενα, εργαλεία ή διατάξεις μέσω μιας ποικιλίας προγραμματιζόμενων κινήσεων, για την εκτέλεση εργασιών. Ο ορισμός αυτός αντανακλά την τρέχουσα χρήση των ρομπότ στη βιομηχανία, η οποία αποτελεί έναν αναπτυγμένο και ώριμο τομέα εφαρμογής της ρομποτικής τεχνολογίας και των προϊόντων της. Τυπικές εφαρμογές τους στη βιομηχανία περιλαμβάνουν τη φόρτωση - εκφόρτωση προϊόντων τη βαφή την κοπή κ.τ.λ.</a:t>
            </a:r>
          </a:p>
          <a:p>
            <a:endParaRPr lang="el-GR" dirty="0" smtClean="0">
              <a:solidFill>
                <a:srgbClr val="00B050"/>
              </a:solidFill>
            </a:endParaRPr>
          </a:p>
          <a:p>
            <a:endParaRPr lang="el-GR" dirty="0"/>
          </a:p>
        </p:txBody>
      </p:sp>
      <p:pic>
        <p:nvPicPr>
          <p:cNvPr id="5" name="Content Placeholder 4"/>
          <p:cNvPicPr>
            <a:picLocks noGrp="1" noChangeAspect="1"/>
          </p:cNvPicPr>
          <p:nvPr>
            <p:ph sz="half" idx="2"/>
          </p:nvPr>
        </p:nvPicPr>
        <p:blipFill>
          <a:blip r:embed="rId2"/>
          <a:stretch>
            <a:fillRect/>
          </a:stretch>
        </p:blipFill>
        <p:spPr>
          <a:xfrm>
            <a:off x="5089525" y="2754794"/>
            <a:ext cx="4184650" cy="2693024"/>
          </a:xfrm>
          <a:prstGeom prst="rect">
            <a:avLst/>
          </a:prstGeom>
        </p:spPr>
      </p:pic>
    </p:spTree>
    <p:extLst>
      <p:ext uri="{BB962C8B-B14F-4D97-AF65-F5344CB8AC3E}">
        <p14:creationId xmlns:p14="http://schemas.microsoft.com/office/powerpoint/2010/main" val="296620730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Ιστορική Αναδρομή</a:t>
            </a:r>
            <a:endParaRPr lang="el-GR" dirty="0"/>
          </a:p>
        </p:txBody>
      </p:sp>
      <p:sp>
        <p:nvSpPr>
          <p:cNvPr id="3" name="Content Placeholder 2"/>
          <p:cNvSpPr>
            <a:spLocks noGrp="1"/>
          </p:cNvSpPr>
          <p:nvPr>
            <p:ph sz="half" idx="1"/>
          </p:nvPr>
        </p:nvSpPr>
        <p:spPr>
          <a:xfrm>
            <a:off x="575734" y="2005799"/>
            <a:ext cx="4184035" cy="3880772"/>
          </a:xfrm>
        </p:spPr>
        <p:txBody>
          <a:bodyPr>
            <a:normAutofit fontScale="77500" lnSpcReduction="20000"/>
          </a:bodyPr>
          <a:lstStyle/>
          <a:p>
            <a:r>
              <a:rPr lang="el-GR" dirty="0" smtClean="0">
                <a:solidFill>
                  <a:srgbClr val="7030A0"/>
                </a:solidFill>
              </a:rPr>
              <a:t>Άλλοι τομείς εφαρμογής της ρομποτικής τεχνολογίας είναι η εξερεύνηση του διαστήματος, η ιατρική, οι αγροτικές εφαρμογές, η έρευνα και διάσωση κ.τ.λ. Η ρομποτική τεχνολογία στους τομείς αυτούς, παρά την ύπαρξη πρωτοτύπων, είναι ακόμη σε πρωταρχικό στάδιο. Τα αίτια για το γεγονός αυτό μπορούν να αναζητηθούν στην έλλειψη βαθύτερης κατανόησης των μηχανισμών ελέγχου που επιτρέπουν στον άνθρωπο να χειρίζεται επιδέξια μια ποικιλία αντικειμένων στην καθημερινότητά του. Για παράδειγμα, ο επιτυχής χειρισμός ενός ποτηριού αποτελεί μια καθημερινή ενέργεια ενός ανθρώπου, χωρίς ο ίδιος να είναι σε θέση να εξηγήσει τις λεπτομέρειες και την αλληλουχία των ενεργειών που είχαν ως αποτέλεσμα την επιτυχή έκβαση της δράσης του. Η ερευνητική δραστηριότητα για την προαγωγή της επιστήμης και της τεχνολογίας σ αυτόν τον τομέα είναι, επομένως, ιδιαίτερα έντονη.</a:t>
            </a:r>
            <a:endParaRPr lang="el-GR" dirty="0">
              <a:solidFill>
                <a:srgbClr val="7030A0"/>
              </a:solidFill>
            </a:endParaRPr>
          </a:p>
        </p:txBody>
      </p:sp>
      <p:pic>
        <p:nvPicPr>
          <p:cNvPr id="5" name="Content Placeholder 4"/>
          <p:cNvPicPr>
            <a:picLocks noGrp="1" noChangeAspect="1"/>
          </p:cNvPicPr>
          <p:nvPr>
            <p:ph sz="half" idx="2"/>
          </p:nvPr>
        </p:nvPicPr>
        <p:blipFill>
          <a:blip r:embed="rId2"/>
          <a:stretch>
            <a:fillRect/>
          </a:stretch>
        </p:blipFill>
        <p:spPr>
          <a:xfrm>
            <a:off x="5839732" y="2332151"/>
            <a:ext cx="3228068" cy="3228068"/>
          </a:xfrm>
          <a:prstGeom prst="rect">
            <a:avLst/>
          </a:prstGeom>
        </p:spPr>
      </p:pic>
    </p:spTree>
    <p:extLst>
      <p:ext uri="{BB962C8B-B14F-4D97-AF65-F5344CB8AC3E}">
        <p14:creationId xmlns:p14="http://schemas.microsoft.com/office/powerpoint/2010/main" val="199011335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45</TotalTime>
  <Words>838</Words>
  <Application>Microsoft Office PowerPoint</Application>
  <PresentationFormat>Widescreen</PresentationFormat>
  <Paragraphs>25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Τι είναι ρομπότ</vt:lpstr>
      <vt:lpstr>Τι είναι ρομπότ</vt:lpstr>
      <vt:lpstr>Ιστορία</vt:lpstr>
      <vt:lpstr>Στην τέχνη</vt:lpstr>
      <vt:lpstr>Γενικά</vt:lpstr>
      <vt:lpstr>Η Ιστορία των Ρομπότ. Η εξέλιξή τους.</vt:lpstr>
      <vt:lpstr>Ιστορική Αναδρομή</vt:lpstr>
      <vt:lpstr>Ιστορική Αναδρομή</vt:lpstr>
      <vt:lpstr>Ιστορική Αναδρομή</vt:lpstr>
      <vt:lpstr>Ιστορική Αναδρομή</vt:lpstr>
      <vt:lpstr>ΤΕΛΟΣ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cp:revision>
  <dcterms:created xsi:type="dcterms:W3CDTF">2018-05-09T08:15:26Z</dcterms:created>
  <dcterms:modified xsi:type="dcterms:W3CDTF">2018-05-09T09:00:39Z</dcterms:modified>
</cp:coreProperties>
</file>