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6" r:id="rId2"/>
    <p:sldId id="258" r:id="rId3"/>
    <p:sldId id="259" r:id="rId4"/>
    <p:sldId id="260" r:id="rId5"/>
    <p:sldId id="261" r:id="rId6"/>
    <p:sldId id="262"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631D56"/>
    <a:srgbClr val="FF0066"/>
    <a:srgbClr val="FF6699"/>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107" autoAdjust="0"/>
  </p:normalViewPr>
  <p:slideViewPr>
    <p:cSldViewPr>
      <p:cViewPr varScale="1">
        <p:scale>
          <a:sx n="115" d="100"/>
          <a:sy n="115" d="100"/>
        </p:scale>
        <p:origin x="-152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42C313-EF75-4585-A8B5-74D956622E7F}" type="datetimeFigureOut">
              <a:rPr lang="el-GR" smtClean="0"/>
              <a:t>31/5/2018</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DE79EC-198A-4272-87A2-65FA6F7015FC}" type="slidenum">
              <a:rPr lang="el-GR" smtClean="0"/>
              <a:t>‹#›</a:t>
            </a:fld>
            <a:endParaRPr lang="el-GR"/>
          </a:p>
        </p:txBody>
      </p:sp>
    </p:spTree>
    <p:extLst>
      <p:ext uri="{BB962C8B-B14F-4D97-AF65-F5344CB8AC3E}">
        <p14:creationId xmlns:p14="http://schemas.microsoft.com/office/powerpoint/2010/main" val="2463498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0EDE79EC-198A-4272-87A2-65FA6F7015FC}" type="slidenum">
              <a:rPr lang="el-GR" smtClean="0"/>
              <a:t>2</a:t>
            </a:fld>
            <a:endParaRPr lang="el-GR"/>
          </a:p>
        </p:txBody>
      </p:sp>
    </p:spTree>
    <p:extLst>
      <p:ext uri="{BB962C8B-B14F-4D97-AF65-F5344CB8AC3E}">
        <p14:creationId xmlns:p14="http://schemas.microsoft.com/office/powerpoint/2010/main" val="2015759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27D9B07-0D27-4119-9D38-49AF90DB7801}" type="datetimeFigureOut">
              <a:rPr lang="el-GR" smtClean="0"/>
              <a:t>31/5/2018</a:t>
            </a:fld>
            <a:endParaRPr lang="el-GR"/>
          </a:p>
        </p:txBody>
      </p:sp>
      <p:sp>
        <p:nvSpPr>
          <p:cNvPr id="19" name="Footer Placeholder 18"/>
          <p:cNvSpPr>
            <a:spLocks noGrp="1"/>
          </p:cNvSpPr>
          <p:nvPr>
            <p:ph type="ftr" sz="quarter" idx="11"/>
          </p:nvPr>
        </p:nvSpPr>
        <p:spPr/>
        <p:txBody>
          <a:bodyPr/>
          <a:lstStyle/>
          <a:p>
            <a:endParaRPr lang="el-GR"/>
          </a:p>
        </p:txBody>
      </p:sp>
      <p:sp>
        <p:nvSpPr>
          <p:cNvPr id="27" name="Slide Number Placeholder 26"/>
          <p:cNvSpPr>
            <a:spLocks noGrp="1"/>
          </p:cNvSpPr>
          <p:nvPr>
            <p:ph type="sldNum" sz="quarter" idx="12"/>
          </p:nvPr>
        </p:nvSpPr>
        <p:spPr/>
        <p:txBody>
          <a:bodyPr/>
          <a:lstStyle/>
          <a:p>
            <a:fld id="{973F2DA7-8443-455A-9B0D-C49069D73176}"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7D9B07-0D27-4119-9D38-49AF90DB7801}" type="datetimeFigureOut">
              <a:rPr lang="el-GR" smtClean="0"/>
              <a:t>31/5/2018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73F2DA7-8443-455A-9B0D-C49069D73176}"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7D9B07-0D27-4119-9D38-49AF90DB7801}" type="datetimeFigureOut">
              <a:rPr lang="el-GR" smtClean="0"/>
              <a:t>31/5/2018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73F2DA7-8443-455A-9B0D-C49069D73176}"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7D9B07-0D27-4119-9D38-49AF90DB7801}" type="datetimeFigureOut">
              <a:rPr lang="el-GR" smtClean="0"/>
              <a:t>31/5/2018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73F2DA7-8443-455A-9B0D-C49069D73176}"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27D9B07-0D27-4119-9D38-49AF90DB7801}" type="datetimeFigureOut">
              <a:rPr lang="el-GR" smtClean="0"/>
              <a:t>31/5/2018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73F2DA7-8443-455A-9B0D-C49069D73176}"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27D9B07-0D27-4119-9D38-49AF90DB7801}" type="datetimeFigureOut">
              <a:rPr lang="el-GR" smtClean="0"/>
              <a:t>31/5/2018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73F2DA7-8443-455A-9B0D-C49069D73176}"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27D9B07-0D27-4119-9D38-49AF90DB7801}" type="datetimeFigureOut">
              <a:rPr lang="el-GR" smtClean="0"/>
              <a:t>31/5/2018</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73F2DA7-8443-455A-9B0D-C49069D73176}"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27D9B07-0D27-4119-9D38-49AF90DB7801}" type="datetimeFigureOut">
              <a:rPr lang="el-GR" smtClean="0"/>
              <a:t>31/5/2018</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73F2DA7-8443-455A-9B0D-C49069D73176}"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7D9B07-0D27-4119-9D38-49AF90DB7801}" type="datetimeFigureOut">
              <a:rPr lang="el-GR" smtClean="0"/>
              <a:t>31/5/2018</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973F2DA7-8443-455A-9B0D-C49069D73176}"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27D9B07-0D27-4119-9D38-49AF90DB7801}" type="datetimeFigureOut">
              <a:rPr lang="el-GR" smtClean="0"/>
              <a:t>31/5/2018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73F2DA7-8443-455A-9B0D-C49069D73176}"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27D9B07-0D27-4119-9D38-49AF90DB7801}" type="datetimeFigureOut">
              <a:rPr lang="el-GR" smtClean="0"/>
              <a:t>31/5/2018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8077200" y="6356350"/>
            <a:ext cx="609600" cy="365125"/>
          </a:xfrm>
        </p:spPr>
        <p:txBody>
          <a:bodyPr/>
          <a:lstStyle/>
          <a:p>
            <a:fld id="{973F2DA7-8443-455A-9B0D-C49069D73176}" type="slidenum">
              <a:rPr lang="el-GR" smtClean="0"/>
              <a:t>‹#›</a:t>
            </a:fld>
            <a:endParaRPr lang="el-G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27D9B07-0D27-4119-9D38-49AF90DB7801}" type="datetimeFigureOut">
              <a:rPr lang="el-GR" smtClean="0"/>
              <a:t>31/5/2018</a:t>
            </a:fld>
            <a:endParaRPr lang="el-G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73F2DA7-8443-455A-9B0D-C49069D73176}" type="slidenum">
              <a:rPr lang="el-GR" smtClean="0"/>
              <a:t>‹#›</a:t>
            </a:fld>
            <a:endParaRPr lang="el-G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8672" y="693282"/>
            <a:ext cx="7645354" cy="1651311"/>
          </a:xfrm>
        </p:spPr>
        <p:txBody>
          <a:bodyPr>
            <a:noAutofit/>
          </a:bodyPr>
          <a:lstStyle/>
          <a:p>
            <a:r>
              <a:rPr lang="el-GR" sz="6600" dirty="0" smtClean="0">
                <a:solidFill>
                  <a:srgbClr val="7030A0"/>
                </a:solidFill>
              </a:rPr>
              <a:t>Ρομποτική</a:t>
            </a:r>
            <a:endParaRPr lang="el-GR" sz="6600" dirty="0">
              <a:solidFill>
                <a:srgbClr val="7030A0"/>
              </a:solidFill>
            </a:endParaRPr>
          </a:p>
        </p:txBody>
      </p:sp>
      <p:sp>
        <p:nvSpPr>
          <p:cNvPr id="3" name="Subtitle 2"/>
          <p:cNvSpPr>
            <a:spLocks noGrp="1"/>
          </p:cNvSpPr>
          <p:nvPr>
            <p:ph type="subTitle" idx="1"/>
          </p:nvPr>
        </p:nvSpPr>
        <p:spPr>
          <a:xfrm>
            <a:off x="1403648" y="3501008"/>
            <a:ext cx="6400800" cy="2664296"/>
          </a:xfrm>
        </p:spPr>
        <p:txBody>
          <a:bodyPr/>
          <a:lstStyle/>
          <a:p>
            <a:endParaRPr lang="el-G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2564904"/>
            <a:ext cx="8087045" cy="4205287"/>
          </a:xfrm>
          <a:prstGeom prst="rect">
            <a:avLst/>
          </a:prstGeom>
          <a:ln w="127000" cap="sq">
            <a:solidFill>
              <a:srgbClr val="000000"/>
            </a:solidFill>
            <a:miter lim="800000"/>
          </a:ln>
          <a:effectLst>
            <a:outerShdw blurRad="57150" dist="50800" dir="2700000" algn="tl" rotWithShape="0">
              <a:srgbClr val="000000">
                <a:alpha val="40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64057686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rgbClr r="0" g="0" b="0"/>
          </a:lnRef>
          <a:fillRef idx="1002">
            <a:schemeClr val="lt2"/>
          </a:fillRef>
          <a:effectRef idx="0">
            <a:scrgbClr r="0" g="0" b="0"/>
          </a:effectRef>
          <a:fontRef idx="major"/>
        </p:style>
        <p:txBody>
          <a:bodyPr/>
          <a:lstStyle/>
          <a:p>
            <a:r>
              <a:rPr lang="el-GR" dirty="0" smtClean="0"/>
              <a:t>   </a:t>
            </a:r>
            <a:r>
              <a:rPr lang="el-GR" sz="6000" dirty="0" smtClean="0"/>
              <a:t>ΤΙ ΚΑΝΟΥΝ ΤΑ ΡΟΜΠΟΤ;</a:t>
            </a:r>
            <a:endParaRPr lang="el-GR" sz="6000" dirty="0"/>
          </a:p>
        </p:txBody>
      </p:sp>
      <p:sp>
        <p:nvSpPr>
          <p:cNvPr id="3" name="Rectangle 2"/>
          <p:cNvSpPr/>
          <p:nvPr/>
        </p:nvSpPr>
        <p:spPr>
          <a:xfrm>
            <a:off x="755576" y="1700808"/>
            <a:ext cx="5832648" cy="7294305"/>
          </a:xfrm>
          <a:prstGeom prst="rect">
            <a:avLst/>
          </a:prstGeom>
        </p:spPr>
        <p:txBody>
          <a:bodyPr wrap="square">
            <a:spAutoFit/>
          </a:bodyPr>
          <a:lstStyle/>
          <a:p>
            <a:endParaRPr lang="el-GR" dirty="0"/>
          </a:p>
          <a:p>
            <a:r>
              <a:rPr lang="el-GR" sz="2000" dirty="0" smtClean="0">
                <a:solidFill>
                  <a:schemeClr val="accent4"/>
                </a:solidFill>
              </a:rPr>
              <a:t>Ρομπότ (robot) ονομάζεται οποιαδήποτε μηχανική συσκευή που μπορεί να υποκαθιστά τον άνθρωπο σε διάφορες εργασίες. Ένα ρομπότ μπορεί να δράσει κάτω από τον απευθείας έλεγχο ενός ανθρώπου ή αυτόνομα κάτω από τον έλεγχο ενός προγραμματισμένου υπολογιστή.</a:t>
            </a:r>
            <a:endParaRPr lang="el-GR" sz="2000" dirty="0">
              <a:solidFill>
                <a:schemeClr val="accent4"/>
              </a:solidFill>
            </a:endParaRPr>
          </a:p>
          <a:p>
            <a:r>
              <a:rPr lang="el-GR" sz="2000" dirty="0" smtClean="0">
                <a:solidFill>
                  <a:schemeClr val="accent4"/>
                </a:solidFill>
              </a:rPr>
              <a:t>Τα ρομπότ μπορούν να χρησιμοποιηθούν ώστε να κάνουν εργασίες, οι οποίες είτε είναι δύσκολες είτε επικίνδυνες για να γίνουν απευθείας από έναν άνθρωπο. Σε άλλες περιπτώσεις, χρησιμοποιούνται για να εκτελέσουν εργασίες ταχύτερα ή φθηνότερα απ' ό,τι ο άνθρωπος. Έτσι, μπορούν να χρησιμοποιηθούν στην αυτόματη παραγωγή μεγάλων ποσοτήτων κάποιου προϊόντος και με χαμηλότερο κόστος (για παράδειγμα, στις αλυσίδες παραγωγής). </a:t>
            </a:r>
          </a:p>
          <a:p>
            <a:endParaRPr lang="el-GR" sz="2000" dirty="0" smtClean="0">
              <a:solidFill>
                <a:schemeClr val="accent4"/>
              </a:solidFill>
            </a:endParaRPr>
          </a:p>
          <a:p>
            <a:endParaRPr lang="el-GR" sz="2000" dirty="0"/>
          </a:p>
          <a:p>
            <a:endParaRPr lang="el-GR" dirty="0" smtClean="0"/>
          </a:p>
          <a:p>
            <a:endParaRPr lang="el-GR" dirty="0"/>
          </a:p>
          <a:p>
            <a:endParaRPr lang="el-GR" dirty="0" smtClean="0"/>
          </a:p>
          <a:p>
            <a:endParaRPr lang="el-GR" dirty="0" smtClean="0"/>
          </a:p>
          <a:p>
            <a:endParaRPr lang="el-GR" dirty="0"/>
          </a:p>
        </p:txBody>
      </p:sp>
      <p:sp>
        <p:nvSpPr>
          <p:cNvPr id="4" name="Rectangle 3"/>
          <p:cNvSpPr/>
          <p:nvPr/>
        </p:nvSpPr>
        <p:spPr>
          <a:xfrm>
            <a:off x="4860032" y="3284984"/>
            <a:ext cx="1997968" cy="369332"/>
          </a:xfrm>
          <a:prstGeom prst="rect">
            <a:avLst/>
          </a:prstGeom>
        </p:spPr>
        <p:txBody>
          <a:bodyPr wrap="square">
            <a:spAutoFit/>
          </a:bodyPr>
          <a:lstStyle/>
          <a:p>
            <a:r>
              <a:rPr lang="el-GR" dirty="0" smtClean="0"/>
              <a:t> </a:t>
            </a:r>
            <a:endParaRPr lang="el-GR" dirty="0"/>
          </a:p>
        </p:txBody>
      </p:sp>
    </p:spTree>
    <p:extLst>
      <p:ext uri="{BB962C8B-B14F-4D97-AF65-F5344CB8AC3E}">
        <p14:creationId xmlns:p14="http://schemas.microsoft.com/office/powerpoint/2010/main" val="413122646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367464" cy="122640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l-GR" sz="6000" dirty="0" smtClean="0"/>
              <a:t>ΤΙ </a:t>
            </a:r>
            <a:r>
              <a:rPr lang="el-GR" sz="6000" dirty="0" smtClean="0"/>
              <a:t>ΕΙΝΑΙ </a:t>
            </a:r>
            <a:r>
              <a:rPr lang="el-GR" sz="6000" dirty="0"/>
              <a:t>Η </a:t>
            </a:r>
            <a:r>
              <a:rPr lang="el-GR" sz="6000" dirty="0" smtClean="0"/>
              <a:t>ΛΕΞΗ </a:t>
            </a:r>
            <a:r>
              <a:rPr lang="el-GR" sz="6000" dirty="0" smtClean="0"/>
              <a:t>ΡΟΜΠΟΤ;</a:t>
            </a:r>
            <a:endParaRPr lang="el-GR" sz="6000" dirty="0"/>
          </a:p>
        </p:txBody>
      </p:sp>
      <p:sp>
        <p:nvSpPr>
          <p:cNvPr id="3" name="Rectangle 2"/>
          <p:cNvSpPr/>
          <p:nvPr/>
        </p:nvSpPr>
        <p:spPr>
          <a:xfrm>
            <a:off x="1259632" y="2060848"/>
            <a:ext cx="5598368" cy="4093428"/>
          </a:xfrm>
          <a:prstGeom prst="rect">
            <a:avLst/>
          </a:prstGeom>
        </p:spPr>
        <p:txBody>
          <a:bodyPr wrap="square">
            <a:spAutoFit/>
          </a:bodyPr>
          <a:lstStyle/>
          <a:p>
            <a:r>
              <a:rPr lang="el-GR" sz="2000" dirty="0" smtClean="0">
                <a:solidFill>
                  <a:srgbClr val="7030A0"/>
                </a:solidFill>
              </a:rPr>
              <a:t>Η λέξη ρομπότ προέρχεται από την τσέχικη λέξη robota (ρομπότα) που σημαίνει εργασία. Καθιερώθηκε ως όρος με την σημερινή του έννοια το 1920 από τον Τσέχο θεατρικό συγγραφέα Κάρελ Τσάπεκ στο έργο του "R.U.R." (Rossum's Universal Robots), όπου σατιρίζει την εξάρτηση της κοινωνίας από τους μηχανικούς εργάτες (ρομπότ) της τεχνολογικής εξέλιξης και που τελικά εξοντώνουν τους δημιουργούς τους. Σε πολλές σύγχρονες σλαβικές γλώσσες (π.χ. την πολωνική) χρησιμοποιείται σαν έκφραση της καθημερινότητας με την έννοια της σκληρής δουλειάς (αντίστοιχο του χαμαλίκι</a:t>
            </a:r>
            <a:r>
              <a:rPr lang="el-GR" sz="2000" dirty="0" smtClean="0"/>
              <a:t>).</a:t>
            </a:r>
            <a:endParaRPr lang="el-GR" sz="2000" dirty="0"/>
          </a:p>
        </p:txBody>
      </p:sp>
    </p:spTree>
    <p:extLst>
      <p:ext uri="{BB962C8B-B14F-4D97-AF65-F5344CB8AC3E}">
        <p14:creationId xmlns:p14="http://schemas.microsoft.com/office/powerpoint/2010/main" val="255943922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r>
              <a:rPr lang="el-GR" dirty="0" smtClean="0"/>
              <a:t>                </a:t>
            </a:r>
            <a:r>
              <a:rPr lang="el-GR" sz="9600" dirty="0" smtClean="0">
                <a:solidFill>
                  <a:srgbClr val="00B050"/>
                </a:solidFill>
              </a:rPr>
              <a:t>ΙΣΤΟΡΙΑ</a:t>
            </a:r>
            <a:endParaRPr lang="el-GR" sz="9600" dirty="0">
              <a:solidFill>
                <a:srgbClr val="00B050"/>
              </a:solidFill>
            </a:endParaRPr>
          </a:p>
        </p:txBody>
      </p:sp>
      <p:sp>
        <p:nvSpPr>
          <p:cNvPr id="3" name="Rectangle 2"/>
          <p:cNvSpPr/>
          <p:nvPr/>
        </p:nvSpPr>
        <p:spPr>
          <a:xfrm>
            <a:off x="971600" y="2348880"/>
            <a:ext cx="5492516" cy="4062651"/>
          </a:xfrm>
          <a:prstGeom prst="rect">
            <a:avLst/>
          </a:prstGeom>
        </p:spPr>
        <p:txBody>
          <a:bodyPr wrap="square">
            <a:spAutoFit/>
          </a:bodyPr>
          <a:lstStyle/>
          <a:p>
            <a:r>
              <a:rPr lang="el-GR" sz="2000" dirty="0" smtClean="0">
                <a:solidFill>
                  <a:srgbClr val="CC3300"/>
                </a:solidFill>
              </a:rPr>
              <a:t>Από τα πρώτα ρομπότ που αναφέρονται στη λογοτεχνία είναι ο Τάλως από την ελληνική μυθολογία και οι 20 τρίποδες λέβητες του θεού Ηφαίστου θεωρούμενοι «θαύμα </a:t>
            </a:r>
            <a:r>
              <a:rPr lang="el-GR" sz="2000" dirty="0" err="1" smtClean="0">
                <a:solidFill>
                  <a:srgbClr val="CC3300"/>
                </a:solidFill>
              </a:rPr>
              <a:t>ιδέσθαι</a:t>
            </a:r>
            <a:r>
              <a:rPr lang="el-GR" sz="2000" dirty="0" smtClean="0">
                <a:solidFill>
                  <a:srgbClr val="CC3300"/>
                </a:solidFill>
              </a:rPr>
              <a:t>», αλλά και άλλες περιπτώσεις.</a:t>
            </a:r>
          </a:p>
          <a:p>
            <a:endParaRPr lang="el-GR" sz="2000" dirty="0" smtClean="0">
              <a:solidFill>
                <a:srgbClr val="CC3300"/>
              </a:solidFill>
            </a:endParaRPr>
          </a:p>
          <a:p>
            <a:r>
              <a:rPr lang="el-GR" sz="2000" dirty="0" smtClean="0">
                <a:solidFill>
                  <a:srgbClr val="CC3300"/>
                </a:solidFill>
              </a:rPr>
              <a:t>Με την ανάπτυξη και μελέτη των ρομπότ ασχολείται η ρομποτική, επιστήμη που αποτελεί συνδυασμό πολλών κλάδων άλλων επιστημών, κυρίως δε της πληροφορικής, της ηλεκτρονικής και της μηχανολογίας.</a:t>
            </a:r>
          </a:p>
          <a:p>
            <a:endParaRPr lang="el-GR" sz="2000" dirty="0" smtClean="0"/>
          </a:p>
          <a:p>
            <a:endParaRPr lang="el-GR" dirty="0"/>
          </a:p>
        </p:txBody>
      </p:sp>
    </p:spTree>
    <p:extLst>
      <p:ext uri="{BB962C8B-B14F-4D97-AF65-F5344CB8AC3E}">
        <p14:creationId xmlns:p14="http://schemas.microsoft.com/office/powerpoint/2010/main" val="23824393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el-GR" dirty="0" smtClean="0"/>
              <a:t>                 </a:t>
            </a:r>
            <a:r>
              <a:rPr lang="el-GR" dirty="0" smtClean="0">
                <a:solidFill>
                  <a:srgbClr val="631D56"/>
                </a:solidFill>
              </a:rPr>
              <a:t>ΤΕΧΝΗ</a:t>
            </a:r>
            <a:endParaRPr lang="el-GR" dirty="0">
              <a:solidFill>
                <a:srgbClr val="631D56"/>
              </a:solidFill>
            </a:endParaRPr>
          </a:p>
        </p:txBody>
      </p:sp>
      <p:sp>
        <p:nvSpPr>
          <p:cNvPr id="4" name="Rectangle 3"/>
          <p:cNvSpPr/>
          <p:nvPr/>
        </p:nvSpPr>
        <p:spPr>
          <a:xfrm>
            <a:off x="1331640" y="3013501"/>
            <a:ext cx="5310336" cy="3477875"/>
          </a:xfrm>
          <a:prstGeom prst="rect">
            <a:avLst/>
          </a:prstGeom>
        </p:spPr>
        <p:txBody>
          <a:bodyPr wrap="square">
            <a:spAutoFit/>
          </a:bodyPr>
          <a:lstStyle/>
          <a:p>
            <a:r>
              <a:rPr lang="el-GR" sz="2000" dirty="0" smtClean="0">
                <a:solidFill>
                  <a:srgbClr val="FF0066"/>
                </a:solidFill>
              </a:rPr>
              <a:t>Στην επιστημονική φαντασία συνήθως συναντούνται ρομπότ τα οποία έχουν τη μορφή ανθρώπου. Αυτά τα ρομπότ καλούνται </a:t>
            </a:r>
            <a:r>
              <a:rPr lang="el-GR" sz="2000" dirty="0" err="1" smtClean="0">
                <a:solidFill>
                  <a:srgbClr val="FF0066"/>
                </a:solidFill>
              </a:rPr>
              <a:t>ανδροειδή</a:t>
            </a:r>
            <a:r>
              <a:rPr lang="el-GR" sz="2000" dirty="0" smtClean="0">
                <a:solidFill>
                  <a:srgbClr val="FF0066"/>
                </a:solidFill>
              </a:rPr>
              <a:t>. Τα σημερινά ρομπότ, που κατασκευάστηκαν για να υποδυθούν ανθρώπινα όντα, δεν είναι </a:t>
            </a:r>
            <a:r>
              <a:rPr lang="el-GR" sz="2000" dirty="0" err="1" smtClean="0">
                <a:solidFill>
                  <a:srgbClr val="FF0066"/>
                </a:solidFill>
              </a:rPr>
              <a:t>ανδροειδή</a:t>
            </a:r>
            <a:r>
              <a:rPr lang="el-GR" sz="2000" dirty="0" smtClean="0">
                <a:solidFill>
                  <a:srgbClr val="FF0066"/>
                </a:solidFill>
              </a:rPr>
              <a:t> (</a:t>
            </a:r>
            <a:r>
              <a:rPr lang="el-GR" sz="2000" dirty="0" err="1" smtClean="0">
                <a:solidFill>
                  <a:srgbClr val="FF0066"/>
                </a:solidFill>
              </a:rPr>
              <a:t>androids</a:t>
            </a:r>
            <a:r>
              <a:rPr lang="el-GR" sz="2000" dirty="0" smtClean="0">
                <a:solidFill>
                  <a:srgbClr val="FF0066"/>
                </a:solidFill>
              </a:rPr>
              <a:t>).</a:t>
            </a:r>
          </a:p>
          <a:p>
            <a:endParaRPr lang="el-GR" sz="2000" dirty="0" smtClean="0">
              <a:solidFill>
                <a:srgbClr val="FF0066"/>
              </a:solidFill>
            </a:endParaRPr>
          </a:p>
          <a:p>
            <a:r>
              <a:rPr lang="el-GR" sz="2000" dirty="0" smtClean="0">
                <a:solidFill>
                  <a:srgbClr val="FF0066"/>
                </a:solidFill>
              </a:rPr>
              <a:t>Σημαντική συνεισφορά στη φιλολογία για τα ρομπότ είχε ο Ισαάκ </a:t>
            </a:r>
            <a:r>
              <a:rPr lang="el-GR" sz="2000" dirty="0" err="1" smtClean="0">
                <a:solidFill>
                  <a:srgbClr val="FF0066"/>
                </a:solidFill>
              </a:rPr>
              <a:t>Ασίμωφ</a:t>
            </a:r>
            <a:r>
              <a:rPr lang="el-GR" sz="2000" dirty="0" smtClean="0">
                <a:solidFill>
                  <a:srgbClr val="FF0066"/>
                </a:solidFill>
              </a:rPr>
              <a:t> με τους τρεις νόμους της ρομποτικής που διατύπωσε στα μυθιστορήματά του</a:t>
            </a:r>
            <a:r>
              <a:rPr lang="el-GR" dirty="0" smtClean="0">
                <a:solidFill>
                  <a:srgbClr val="FF0066"/>
                </a:solidFill>
              </a:rPr>
              <a:t>.</a:t>
            </a:r>
            <a:endParaRPr lang="el-GR" dirty="0">
              <a:solidFill>
                <a:srgbClr val="FF0066"/>
              </a:solidFill>
            </a:endParaRPr>
          </a:p>
        </p:txBody>
      </p:sp>
    </p:spTree>
    <p:extLst>
      <p:ext uri="{BB962C8B-B14F-4D97-AF65-F5344CB8AC3E}">
        <p14:creationId xmlns:p14="http://schemas.microsoft.com/office/powerpoint/2010/main" val="308816328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769268"/>
            <a:ext cx="8305800" cy="1143000"/>
          </a:xfrm>
        </p:spPr>
        <p:style>
          <a:lnRef idx="0">
            <a:scrgbClr r="0" g="0" b="0"/>
          </a:lnRef>
          <a:fillRef idx="1002">
            <a:schemeClr val="lt2"/>
          </a:fillRef>
          <a:effectRef idx="0">
            <a:scrgbClr r="0" g="0" b="0"/>
          </a:effectRef>
          <a:fontRef idx="major"/>
        </p:style>
        <p:txBody>
          <a:bodyPr/>
          <a:lstStyle/>
          <a:p>
            <a:r>
              <a:rPr lang="el-GR" dirty="0" smtClean="0"/>
              <a:t>                    ΤΕΛΟΣ</a:t>
            </a:r>
            <a:endParaRPr lang="el-GR" dirty="0"/>
          </a:p>
        </p:txBody>
      </p:sp>
      <p:pic>
        <p:nvPicPr>
          <p:cNvPr id="1026" name="Picture 2" descr="Î£ÏÎµÏÎ¹ÎºÎ® ÎµÎ¹ÎºÏÎ½Î±"/>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8606" y="1916832"/>
            <a:ext cx="5586190" cy="4670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857648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randombar(horizontal)">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45</TotalTime>
  <Words>347</Words>
  <Application>Microsoft Office PowerPoint</Application>
  <PresentationFormat>On-screen Show (4:3)</PresentationFormat>
  <Paragraphs>23</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Flow</vt:lpstr>
      <vt:lpstr>Ρομποτική</vt:lpstr>
      <vt:lpstr>   ΤΙ ΚΑΝΟΥΝ ΤΑ ΡΟΜΠΟΤ;</vt:lpstr>
      <vt:lpstr>ΤΙ ΕΙΝΑΙ Η ΛΕΞΗ ΡΟΜΠΟΤ;</vt:lpstr>
      <vt:lpstr>                ΙΣΤΟΡΙΑ</vt:lpstr>
      <vt:lpstr>                 ΤΕΧΝΗ</vt:lpstr>
      <vt:lpstr>                    ΤΕΛΟΣ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Ρομποτική</dc:title>
  <dc:creator>Student</dc:creator>
  <cp:lastModifiedBy>Teacher</cp:lastModifiedBy>
  <cp:revision>7</cp:revision>
  <dcterms:created xsi:type="dcterms:W3CDTF">2018-05-16T08:02:44Z</dcterms:created>
  <dcterms:modified xsi:type="dcterms:W3CDTF">2018-05-31T04:37:06Z</dcterms:modified>
</cp:coreProperties>
</file>