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2"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2853615-BFDE-46DE-814C-47EC6EF6D371}" type="datetimeFigureOut">
              <a:rPr lang="el-GR" smtClean="0"/>
              <a:pPr/>
              <a:t>9/5/2018</a:t>
            </a:fld>
            <a:endParaRPr lang="el-GR"/>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l-GR"/>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3DF53439-851E-44AD-84B1-B6BFC3D0C743}"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2853615-BFDE-46DE-814C-47EC6EF6D371}" type="datetimeFigureOut">
              <a:rPr lang="el-GR" smtClean="0"/>
              <a:pPr/>
              <a:t>9/5/2018</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3DF53439-851E-44AD-84B1-B6BFC3D0C74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F2853615-BFDE-46DE-814C-47EC6EF6D371}" type="datetimeFigureOut">
              <a:rPr lang="el-GR" smtClean="0"/>
              <a:pPr/>
              <a:t>9/5/2018</a:t>
            </a:fld>
            <a:endParaRPr lang="el-GR"/>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l-GR"/>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3DF53439-851E-44AD-84B1-B6BFC3D0C74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2853615-BFDE-46DE-814C-47EC6EF6D371}" type="datetimeFigureOut">
              <a:rPr lang="el-GR" smtClean="0"/>
              <a:pPr/>
              <a:t>9/5/2018</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3DF53439-851E-44AD-84B1-B6BFC3D0C743}"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2853615-BFDE-46DE-814C-47EC6EF6D371}" type="datetimeFigureOut">
              <a:rPr lang="el-GR" smtClean="0"/>
              <a:pPr/>
              <a:t>9/5/2018</a:t>
            </a:fld>
            <a:endParaRPr lang="el-GR"/>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l-GR"/>
          </a:p>
        </p:txBody>
      </p:sp>
      <p:sp>
        <p:nvSpPr>
          <p:cNvPr id="6" name="Slide Number Placeholder 5"/>
          <p:cNvSpPr>
            <a:spLocks noGrp="1"/>
          </p:cNvSpPr>
          <p:nvPr>
            <p:ph type="sldNum" sz="quarter" idx="12"/>
          </p:nvPr>
        </p:nvSpPr>
        <p:spPr>
          <a:xfrm>
            <a:off x="6733952" y="6555112"/>
            <a:ext cx="588336" cy="228600"/>
          </a:xfrm>
        </p:spPr>
        <p:txBody>
          <a:bodyPr/>
          <a:lstStyle>
            <a:extLst/>
          </a:lstStyle>
          <a:p>
            <a:fld id="{3DF53439-851E-44AD-84B1-B6BFC3D0C743}"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2853615-BFDE-46DE-814C-47EC6EF6D371}" type="datetimeFigureOut">
              <a:rPr lang="el-GR" smtClean="0"/>
              <a:pPr/>
              <a:t>9/5/2018</a:t>
            </a:fld>
            <a:endParaRPr lang="el-GR"/>
          </a:p>
        </p:txBody>
      </p:sp>
      <p:sp>
        <p:nvSpPr>
          <p:cNvPr id="6" name="Footer Placeholder 5"/>
          <p:cNvSpPr>
            <a:spLocks noGrp="1"/>
          </p:cNvSpPr>
          <p:nvPr>
            <p:ph type="ftr" sz="quarter" idx="11"/>
          </p:nvPr>
        </p:nvSpPr>
        <p:spPr/>
        <p:txBody>
          <a:bodyPr/>
          <a:lstStyle>
            <a:extLst/>
          </a:lstStyle>
          <a:p>
            <a:endParaRPr lang="el-GR"/>
          </a:p>
        </p:txBody>
      </p:sp>
      <p:sp>
        <p:nvSpPr>
          <p:cNvPr id="7" name="Slide Number Placeholder 6"/>
          <p:cNvSpPr>
            <a:spLocks noGrp="1"/>
          </p:cNvSpPr>
          <p:nvPr>
            <p:ph type="sldNum" sz="quarter" idx="12"/>
          </p:nvPr>
        </p:nvSpPr>
        <p:spPr/>
        <p:txBody>
          <a:bodyPr/>
          <a:lstStyle>
            <a:extLst/>
          </a:lstStyle>
          <a:p>
            <a:fld id="{3DF53439-851E-44AD-84B1-B6BFC3D0C743}"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2853615-BFDE-46DE-814C-47EC6EF6D371}" type="datetimeFigureOut">
              <a:rPr lang="el-GR" smtClean="0"/>
              <a:pPr/>
              <a:t>9/5/2018</a:t>
            </a:fld>
            <a:endParaRPr lang="el-GR"/>
          </a:p>
        </p:txBody>
      </p:sp>
      <p:sp>
        <p:nvSpPr>
          <p:cNvPr id="8" name="Footer Placeholder 7"/>
          <p:cNvSpPr>
            <a:spLocks noGrp="1"/>
          </p:cNvSpPr>
          <p:nvPr>
            <p:ph type="ftr" sz="quarter" idx="11"/>
          </p:nvPr>
        </p:nvSpPr>
        <p:spPr/>
        <p:txBody>
          <a:bodyPr/>
          <a:lstStyle>
            <a:extLst/>
          </a:lstStyle>
          <a:p>
            <a:endParaRPr lang="el-GR"/>
          </a:p>
        </p:txBody>
      </p:sp>
      <p:sp>
        <p:nvSpPr>
          <p:cNvPr id="9" name="Slide Number Placeholder 8"/>
          <p:cNvSpPr>
            <a:spLocks noGrp="1"/>
          </p:cNvSpPr>
          <p:nvPr>
            <p:ph type="sldNum" sz="quarter" idx="12"/>
          </p:nvPr>
        </p:nvSpPr>
        <p:spPr/>
        <p:txBody>
          <a:bodyPr/>
          <a:lstStyle>
            <a:extLst/>
          </a:lstStyle>
          <a:p>
            <a:fld id="{3DF53439-851E-44AD-84B1-B6BFC3D0C743}"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2853615-BFDE-46DE-814C-47EC6EF6D371}" type="datetimeFigureOut">
              <a:rPr lang="el-GR" smtClean="0"/>
              <a:pPr/>
              <a:t>9/5/2018</a:t>
            </a:fld>
            <a:endParaRPr lang="el-GR"/>
          </a:p>
        </p:txBody>
      </p:sp>
      <p:sp>
        <p:nvSpPr>
          <p:cNvPr id="4" name="Footer Placeholder 3"/>
          <p:cNvSpPr>
            <a:spLocks noGrp="1"/>
          </p:cNvSpPr>
          <p:nvPr>
            <p:ph type="ftr" sz="quarter" idx="11"/>
          </p:nvPr>
        </p:nvSpPr>
        <p:spPr/>
        <p:txBody>
          <a:bodyPr/>
          <a:lstStyle>
            <a:extLst/>
          </a:lstStyle>
          <a:p>
            <a:endParaRPr lang="el-GR"/>
          </a:p>
        </p:txBody>
      </p:sp>
      <p:sp>
        <p:nvSpPr>
          <p:cNvPr id="5" name="Slide Number Placeholder 4"/>
          <p:cNvSpPr>
            <a:spLocks noGrp="1"/>
          </p:cNvSpPr>
          <p:nvPr>
            <p:ph type="sldNum" sz="quarter" idx="12"/>
          </p:nvPr>
        </p:nvSpPr>
        <p:spPr/>
        <p:txBody>
          <a:bodyPr/>
          <a:lstStyle>
            <a:extLst/>
          </a:lstStyle>
          <a:p>
            <a:fld id="{3DF53439-851E-44AD-84B1-B6BFC3D0C74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F2853615-BFDE-46DE-814C-47EC6EF6D371}" type="datetimeFigureOut">
              <a:rPr lang="el-GR" smtClean="0"/>
              <a:pPr/>
              <a:t>9/5/2018</a:t>
            </a:fld>
            <a:endParaRPr lang="el-GR"/>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l-GR"/>
          </a:p>
        </p:txBody>
      </p:sp>
      <p:sp>
        <p:nvSpPr>
          <p:cNvPr id="4" name="Slide Number Placeholder 3"/>
          <p:cNvSpPr>
            <a:spLocks noGrp="1"/>
          </p:cNvSpPr>
          <p:nvPr>
            <p:ph type="sldNum" sz="quarter" idx="12"/>
          </p:nvPr>
        </p:nvSpPr>
        <p:spPr/>
        <p:txBody>
          <a:bodyPr/>
          <a:lstStyle>
            <a:extLst/>
          </a:lstStyle>
          <a:p>
            <a:fld id="{3DF53439-851E-44AD-84B1-B6BFC3D0C74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2853615-BFDE-46DE-814C-47EC6EF6D371}" type="datetimeFigureOut">
              <a:rPr lang="el-GR" smtClean="0"/>
              <a:pPr/>
              <a:t>9/5/2018</a:t>
            </a:fld>
            <a:endParaRPr lang="el-GR"/>
          </a:p>
        </p:txBody>
      </p:sp>
      <p:sp>
        <p:nvSpPr>
          <p:cNvPr id="6" name="Footer Placeholder 5"/>
          <p:cNvSpPr>
            <a:spLocks noGrp="1"/>
          </p:cNvSpPr>
          <p:nvPr>
            <p:ph type="ftr" sz="quarter" idx="11"/>
          </p:nvPr>
        </p:nvSpPr>
        <p:spPr/>
        <p:txBody>
          <a:bodyPr/>
          <a:lstStyle>
            <a:extLst/>
          </a:lstStyle>
          <a:p>
            <a:endParaRPr lang="el-GR"/>
          </a:p>
        </p:txBody>
      </p:sp>
      <p:sp>
        <p:nvSpPr>
          <p:cNvPr id="7" name="Slide Number Placeholder 6"/>
          <p:cNvSpPr>
            <a:spLocks noGrp="1"/>
          </p:cNvSpPr>
          <p:nvPr>
            <p:ph type="sldNum" sz="quarter" idx="12"/>
          </p:nvPr>
        </p:nvSpPr>
        <p:spPr/>
        <p:txBody>
          <a:bodyPr/>
          <a:lstStyle>
            <a:extLst/>
          </a:lstStyle>
          <a:p>
            <a:fld id="{3DF53439-851E-44AD-84B1-B6BFC3D0C743}"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F2853615-BFDE-46DE-814C-47EC6EF6D371}" type="datetimeFigureOut">
              <a:rPr lang="el-GR" smtClean="0"/>
              <a:pPr/>
              <a:t>9/5/2018</a:t>
            </a:fld>
            <a:endParaRPr lang="el-GR"/>
          </a:p>
        </p:txBody>
      </p:sp>
      <p:sp>
        <p:nvSpPr>
          <p:cNvPr id="6" name="Footer Placeholder 5"/>
          <p:cNvSpPr>
            <a:spLocks noGrp="1"/>
          </p:cNvSpPr>
          <p:nvPr>
            <p:ph type="ftr" sz="quarter" idx="11"/>
          </p:nvPr>
        </p:nvSpPr>
        <p:spPr/>
        <p:txBody>
          <a:bodyPr/>
          <a:lstStyle>
            <a:extLst/>
          </a:lstStyle>
          <a:p>
            <a:endParaRPr lang="el-GR"/>
          </a:p>
        </p:txBody>
      </p:sp>
      <p:sp>
        <p:nvSpPr>
          <p:cNvPr id="7" name="Slide Number Placeholder 6"/>
          <p:cNvSpPr>
            <a:spLocks noGrp="1"/>
          </p:cNvSpPr>
          <p:nvPr>
            <p:ph type="sldNum" sz="quarter" idx="12"/>
          </p:nvPr>
        </p:nvSpPr>
        <p:spPr/>
        <p:txBody>
          <a:bodyPr/>
          <a:lstStyle>
            <a:extLst/>
          </a:lstStyle>
          <a:p>
            <a:fld id="{3DF53439-851E-44AD-84B1-B6BFC3D0C743}" type="slidenum">
              <a:rPr lang="el-GR" smtClean="0"/>
              <a:pPr/>
              <a:t>‹#›</a:t>
            </a:fld>
            <a:endParaRPr lang="el-G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2853615-BFDE-46DE-814C-47EC6EF6D371}" type="datetimeFigureOut">
              <a:rPr lang="el-GR" smtClean="0"/>
              <a:pPr/>
              <a:t>9/5/2018</a:t>
            </a:fld>
            <a:endParaRPr lang="el-GR"/>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l-GR"/>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3DF53439-851E-44AD-84B1-B6BFC3D0C743}"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el.wikipedia.org/w/index.php?title=%CE%91%CE%BB%CF%85%CF%83%CE%AF%CE%B4%CE%B1_%CF%80%CE%B1%CF%81%CE%B1%CE%B3%CF%89%CE%B3%CE%AE%CF%82&amp;action=edit&amp;redlink=1" TargetMode="External"/><Relationship Id="rId2" Type="http://schemas.openxmlformats.org/officeDocument/2006/relationships/hyperlink" Target="https://el.wikipedia.org/wiki/%CE%86%CE%BD%CE%B8%CF%81%CF%89%CF%80%CE%BF%CF%8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ΡΟΜΠΟΤΙΚΗ</a:t>
            </a:r>
            <a:endParaRPr lang="el-GR" dirty="0"/>
          </a:p>
        </p:txBody>
      </p:sp>
      <p:sp>
        <p:nvSpPr>
          <p:cNvPr id="3" name="Subtitle 2"/>
          <p:cNvSpPr>
            <a:spLocks noGrp="1"/>
          </p:cNvSpPr>
          <p:nvPr>
            <p:ph type="subTitle" idx="1"/>
          </p:nvPr>
        </p:nvSpPr>
        <p:spPr/>
        <p:txBody>
          <a:bodyPr/>
          <a:lstStyle/>
          <a:p>
            <a:r>
              <a:rPr lang="el-GR" dirty="0" smtClean="0"/>
              <a:t>ΟΝΟΥΦΡΙΑ ΠΟΛΥΜΝΙΟΥ</a:t>
            </a:r>
            <a:endParaRPr lang="el-GR" dirty="0"/>
          </a:p>
        </p:txBody>
      </p:sp>
    </p:spTree>
    <p:extLst>
      <p:ext uri="{BB962C8B-B14F-4D97-AF65-F5344CB8AC3E}">
        <p14:creationId xmlns:p14="http://schemas.microsoft.com/office/powerpoint/2010/main" xmlns="" val="3215914420"/>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l-GR" sz="5300" b="1" i="1" dirty="0"/>
              <a:t>Ρομπότ</a:t>
            </a:r>
            <a:r>
              <a:rPr lang="el-GR" dirty="0"/>
              <a:t/>
            </a:r>
            <a:br>
              <a:rPr lang="el-GR" dirty="0"/>
            </a:br>
            <a:endParaRPr lang="el-GR" dirty="0"/>
          </a:p>
        </p:txBody>
      </p:sp>
      <p:sp>
        <p:nvSpPr>
          <p:cNvPr id="3" name="Content Placeholder 2"/>
          <p:cNvSpPr>
            <a:spLocks noGrp="1"/>
          </p:cNvSpPr>
          <p:nvPr>
            <p:ph idx="1"/>
          </p:nvPr>
        </p:nvSpPr>
        <p:spPr/>
        <p:txBody>
          <a:bodyPr>
            <a:normAutofit fontScale="85000" lnSpcReduction="10000"/>
          </a:bodyPr>
          <a:lstStyle/>
          <a:p>
            <a:r>
              <a:rPr lang="el-GR" b="1" dirty="0"/>
              <a:t>Ρομπότ</a:t>
            </a:r>
            <a:r>
              <a:rPr lang="el-GR" dirty="0"/>
              <a:t> (</a:t>
            </a:r>
            <a:r>
              <a:rPr lang="el-GR" i="1" dirty="0" err="1"/>
              <a:t>robot</a:t>
            </a:r>
            <a:r>
              <a:rPr lang="el-GR" dirty="0"/>
              <a:t>) ονομάζεται οποιαδήποτε μηχανική συσκευή που μπορεί να υποκαθιστά τον </a:t>
            </a:r>
            <a:r>
              <a:rPr lang="el-GR" dirty="0">
                <a:hlinkClick r:id="rId2" tooltip="Άνθρωπος"/>
              </a:rPr>
              <a:t>άνθρωπο</a:t>
            </a:r>
            <a:r>
              <a:rPr lang="el-GR" dirty="0"/>
              <a:t> σε διάφορες εργασίες. Ένα ρομπότ μπορεί να δράσει κάτω από τον απευθείας έλεγχο ενός ανθρώπου ή αυτόνομα κάτω από τον έλεγχο ενός προγραμματισμένου υπολογιστή.</a:t>
            </a:r>
          </a:p>
          <a:p>
            <a:r>
              <a:rPr lang="el-GR" dirty="0"/>
              <a:t>Τα ρομπότ μπορούν να χρησιμοποιηθούν ώστε να κάνουν εργασίες, οι οποίες είτε είναι δύσκολες είτε επικίνδυνες για να γίνουν απευθείας από έναν άνθρωπο. Σε άλλες περιπτώσεις, χρησιμοποιούνται για να εκτελέσουν εργασίες ταχύτερα ή φθηνότερα απ' </a:t>
            </a:r>
            <a:r>
              <a:rPr lang="el-GR" dirty="0" err="1"/>
              <a:t>ό,τι</a:t>
            </a:r>
            <a:r>
              <a:rPr lang="el-GR" dirty="0"/>
              <a:t> ο άνθρωπος. Έτσι, μπορούν να χρησιμοποιηθούν στην αυτόματη παραγωγή μεγάλων ποσοτήτων κάποιου προϊόντος και με χαμηλότερο κόστος (για παράδειγμα, στις </a:t>
            </a:r>
            <a:r>
              <a:rPr lang="el-GR" dirty="0">
                <a:hlinkClick r:id="rId3" tooltip="Αλυσίδα παραγωγής (δεν έχει γραφτεί ακόμα)"/>
              </a:rPr>
              <a:t>αλυσίδες παραγωγής</a:t>
            </a:r>
            <a:r>
              <a:rPr lang="el-GR" dirty="0"/>
              <a:t>).</a:t>
            </a:r>
          </a:p>
          <a:p>
            <a:endParaRPr lang="el-GR" dirty="0"/>
          </a:p>
        </p:txBody>
      </p:sp>
    </p:spTree>
    <p:extLst>
      <p:ext uri="{BB962C8B-B14F-4D97-AF65-F5344CB8AC3E}">
        <p14:creationId xmlns:p14="http://schemas.microsoft.com/office/powerpoint/2010/main" xmlns="" val="239900674"/>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6296" y="2708920"/>
            <a:ext cx="1581802" cy="491480"/>
          </a:xfrm>
        </p:spPr>
        <p:txBody>
          <a:bodyPr>
            <a:normAutofit fontScale="90000"/>
          </a:bodyPr>
          <a:lstStyle/>
          <a:p>
            <a:r>
              <a:rPr lang="el-GR" dirty="0" smtClean="0"/>
              <a:t/>
            </a:r>
            <a:br>
              <a:rPr lang="el-GR" dirty="0" smtClean="0"/>
            </a:br>
            <a:endParaRPr lang="el-GR" dirty="0"/>
          </a:p>
        </p:txBody>
      </p:sp>
      <p:sp>
        <p:nvSpPr>
          <p:cNvPr id="5" name="AutoShape 2" descr="ÎÏÎ¿ÏÎ­Î»ÎµÏÎ¼Î± ÎµÎ¹ÎºÏÎ½Î±Ï Î³Î¹Î± ROMPOT"/>
          <p:cNvSpPr>
            <a:spLocks noGrp="1" noChangeAspect="1" noChangeArrowheads="1"/>
          </p:cNvSpPr>
          <p:nvPr>
            <p:ph type="pic" idx="1"/>
          </p:nvPr>
        </p:nvSpPr>
        <p:spPr bwMode="auto">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6" name="AutoShape 4" descr="ÎÏÎ¿ÏÎ­Î»ÎµÏÎ¼Î± ÎµÎ¹ÎºÏÎ½Î±Ï Î³Î¹Î± ROMPO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pic>
        <p:nvPicPr>
          <p:cNvPr id="1029"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3568" y="1124744"/>
            <a:ext cx="4104456" cy="403244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05251461"/>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9"/>
                                        </p:tgtEl>
                                        <p:attrNameLst>
                                          <p:attrName>style.visibility</p:attrName>
                                        </p:attrNameLst>
                                      </p:cBhvr>
                                      <p:to>
                                        <p:strVal val="visible"/>
                                      </p:to>
                                    </p:set>
                                    <p:anim calcmode="lin" valueType="num">
                                      <p:cBhvr additive="base">
                                        <p:cTn id="7" dur="500" fill="hold"/>
                                        <p:tgtEl>
                                          <p:spTgt spid="1029"/>
                                        </p:tgtEl>
                                        <p:attrNameLst>
                                          <p:attrName>ppt_x</p:attrName>
                                        </p:attrNameLst>
                                      </p:cBhvr>
                                      <p:tavLst>
                                        <p:tav tm="0">
                                          <p:val>
                                            <p:strVal val="#ppt_x"/>
                                          </p:val>
                                        </p:tav>
                                        <p:tav tm="100000">
                                          <p:val>
                                            <p:strVal val="#ppt_x"/>
                                          </p:val>
                                        </p:tav>
                                      </p:tavLst>
                                    </p:anim>
                                    <p:anim calcmode="lin" valueType="num">
                                      <p:cBhvr additive="base">
                                        <p:cTn id="8" dur="500" fill="hold"/>
                                        <p:tgtEl>
                                          <p:spTgt spid="10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t>Στην τέχνη</a:t>
            </a:r>
          </a:p>
        </p:txBody>
      </p:sp>
      <p:sp>
        <p:nvSpPr>
          <p:cNvPr id="3" name="Content Placeholder 2"/>
          <p:cNvSpPr>
            <a:spLocks noGrp="1"/>
          </p:cNvSpPr>
          <p:nvPr>
            <p:ph idx="1"/>
          </p:nvPr>
        </p:nvSpPr>
        <p:spPr/>
        <p:txBody>
          <a:bodyPr>
            <a:normAutofit lnSpcReduction="10000"/>
          </a:bodyPr>
          <a:lstStyle/>
          <a:p>
            <a:r>
              <a:rPr lang="el-GR" dirty="0"/>
              <a:t>Στην επιστημονική φαντασία συνήθως συναντούνται ρομπότ τα οποία έχουν τη μορφή ανθρώπου. Αυτά τα ρομπότ καλούνται </a:t>
            </a:r>
            <a:r>
              <a:rPr lang="el-GR" dirty="0" err="1"/>
              <a:t>ανδροειδή</a:t>
            </a:r>
            <a:r>
              <a:rPr lang="el-GR" dirty="0"/>
              <a:t>. Τα σημερινά ρομπότ, που κατασκευάστηκαν για να υποδυθούν ανθρώπινα όντα, δεν είναι </a:t>
            </a:r>
            <a:r>
              <a:rPr lang="el-GR" dirty="0" err="1"/>
              <a:t>ανδροειδή</a:t>
            </a:r>
            <a:r>
              <a:rPr lang="el-GR" dirty="0"/>
              <a:t> (</a:t>
            </a:r>
            <a:r>
              <a:rPr lang="el-GR" dirty="0" err="1"/>
              <a:t>androids</a:t>
            </a:r>
            <a:r>
              <a:rPr lang="el-GR" dirty="0"/>
              <a:t>).</a:t>
            </a:r>
          </a:p>
          <a:p>
            <a:endParaRPr lang="el-GR" dirty="0"/>
          </a:p>
          <a:p>
            <a:r>
              <a:rPr lang="el-GR" dirty="0"/>
              <a:t>Σημαντική συνεισφορά στη φιλολογία για τα ρομπότ είχε ο Ισαάκ </a:t>
            </a:r>
            <a:r>
              <a:rPr lang="el-GR" dirty="0" err="1"/>
              <a:t>Ασίμωφ</a:t>
            </a:r>
            <a:r>
              <a:rPr lang="el-GR" dirty="0"/>
              <a:t> με τους τρεις νόμους της ρομποτικής που διατύπωσε στα μυθιστορήματά του.</a:t>
            </a:r>
          </a:p>
        </p:txBody>
      </p:sp>
    </p:spTree>
    <p:extLst>
      <p:ext uri="{BB962C8B-B14F-4D97-AF65-F5344CB8AC3E}">
        <p14:creationId xmlns:p14="http://schemas.microsoft.com/office/powerpoint/2010/main" xmlns="" val="1574948909"/>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4800" i="1" u="sng" dirty="0" smtClean="0"/>
              <a:t>ΙΣΤΟΡΙΑ</a:t>
            </a:r>
            <a:endParaRPr lang="el-GR" sz="4800" i="1" u="sng" dirty="0"/>
          </a:p>
        </p:txBody>
      </p:sp>
      <p:sp>
        <p:nvSpPr>
          <p:cNvPr id="3" name="Content Placeholder 2"/>
          <p:cNvSpPr>
            <a:spLocks noGrp="1"/>
          </p:cNvSpPr>
          <p:nvPr>
            <p:ph idx="1"/>
          </p:nvPr>
        </p:nvSpPr>
        <p:spPr/>
        <p:txBody>
          <a:bodyPr/>
          <a:lstStyle/>
          <a:p>
            <a:r>
              <a:rPr lang="el-GR" dirty="0"/>
              <a:t>Από τα πρώτα ρομπότ που αναφέρονται στη λογοτεχνία είναι ο Τάλως από την ελληνική μυθολογία και οι 20 τρίποδες λέβητες του θεού Ηφαίστου θεωρούμενοι «θαύμα </a:t>
            </a:r>
            <a:r>
              <a:rPr lang="el-GR" dirty="0" err="1"/>
              <a:t>ιδέσθαι</a:t>
            </a:r>
            <a:r>
              <a:rPr lang="el-GR" dirty="0"/>
              <a:t>», αλλά και άλλες περιπτώσεις.</a:t>
            </a:r>
          </a:p>
          <a:p>
            <a:endParaRPr lang="el-GR" dirty="0"/>
          </a:p>
          <a:p>
            <a:r>
              <a:rPr lang="el-GR" dirty="0"/>
              <a:t>Με την ανάπτυξη και μελέτη των ρομπότ ασχολείται η ρομποτική, επιστήμη που αποτελεί συνδυασμό πολλών κλάδων άλλων επιστημών, κυρίως δε της πληροφορικής, της ηλεκτρονικής και της μηχανολογίας.</a:t>
            </a:r>
          </a:p>
        </p:txBody>
      </p:sp>
    </p:spTree>
    <p:extLst>
      <p:ext uri="{BB962C8B-B14F-4D97-AF65-F5344CB8AC3E}">
        <p14:creationId xmlns:p14="http://schemas.microsoft.com/office/powerpoint/2010/main" xmlns="" val="11921480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ÎÏÎ¿ÏÎ­Î»ÎµÏÎ¼Î± ÎµÎ¹ÎºÏÎ½Î±Ï Î³Î¹Î± ROMPOT"/>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1520" y="301295"/>
            <a:ext cx="3888432" cy="2238985"/>
          </a:xfrm>
          <a:prstGeom prst="rect">
            <a:avLst/>
          </a:prstGeom>
          <a:noFill/>
          <a:extLst>
            <a:ext uri="{909E8E84-426E-40DD-AFC4-6F175D3DCCD1}">
              <a14:hiddenFill xmlns:a14="http://schemas.microsoft.com/office/drawing/2010/main" xmlns="">
                <a:solidFill>
                  <a:srgbClr val="FFFFFF"/>
                </a:solidFill>
              </a14:hiddenFill>
            </a:ext>
          </a:extLst>
        </p:spPr>
      </p:pic>
      <p:pic>
        <p:nvPicPr>
          <p:cNvPr id="2052" name="Picture 4" descr="ÎÏÎ¿ÏÎ­Î»ÎµÏÎ¼Î± ÎµÎ¹ÎºÏÎ½Î±Ï Î³Î¹Î± ROMPOT"/>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44008" y="620688"/>
            <a:ext cx="2857500" cy="1600200"/>
          </a:xfrm>
          <a:prstGeom prst="rect">
            <a:avLst/>
          </a:prstGeom>
          <a:noFill/>
          <a:extLst>
            <a:ext uri="{909E8E84-426E-40DD-AFC4-6F175D3DCCD1}">
              <a14:hiddenFill xmlns:a14="http://schemas.microsoft.com/office/drawing/2010/main" xmlns="">
                <a:solidFill>
                  <a:srgbClr val="FFFFFF"/>
                </a:solidFill>
              </a14:hiddenFill>
            </a:ext>
          </a:extLst>
        </p:spPr>
      </p:pic>
      <p:pic>
        <p:nvPicPr>
          <p:cNvPr id="2054" name="Picture 6" descr="ÎÏÎ¿ÏÎ­Î»ÎµÏÎ¼Î± ÎµÎ¹ÎºÏÎ½Î±Ï Î³Î¹Î± ROMPOT"/>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339752" y="3429000"/>
            <a:ext cx="4392488" cy="259228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63354489"/>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nodeType="clickEffect">
                                  <p:stCondLst>
                                    <p:cond delay="0"/>
                                  </p:stCondLst>
                                  <p:childTnLst>
                                    <p:set>
                                      <p:cBhvr>
                                        <p:cTn id="10" dur="1" fill="hold">
                                          <p:stCondLst>
                                            <p:cond delay="0"/>
                                          </p:stCondLst>
                                        </p:cTn>
                                        <p:tgtEl>
                                          <p:spTgt spid="2052"/>
                                        </p:tgtEl>
                                        <p:attrNameLst>
                                          <p:attrName>style.visibility</p:attrName>
                                        </p:attrNameLst>
                                      </p:cBhvr>
                                      <p:to>
                                        <p:strVal val="visible"/>
                                      </p:to>
                                    </p:set>
                                    <p:anim calcmode="lin" valueType="num">
                                      <p:cBhvr>
                                        <p:cTn id="11" dur="500" fill="hold"/>
                                        <p:tgtEl>
                                          <p:spTgt spid="2052"/>
                                        </p:tgtEl>
                                        <p:attrNameLst>
                                          <p:attrName>ppt_w</p:attrName>
                                        </p:attrNameLst>
                                      </p:cBhvr>
                                      <p:tavLst>
                                        <p:tav tm="0">
                                          <p:val>
                                            <p:fltVal val="0"/>
                                          </p:val>
                                        </p:tav>
                                        <p:tav tm="100000">
                                          <p:val>
                                            <p:strVal val="#ppt_w"/>
                                          </p:val>
                                        </p:tav>
                                      </p:tavLst>
                                    </p:anim>
                                    <p:anim calcmode="lin" valueType="num">
                                      <p:cBhvr>
                                        <p:cTn id="12" dur="500" fill="hold"/>
                                        <p:tgtEl>
                                          <p:spTgt spid="2052"/>
                                        </p:tgtEl>
                                        <p:attrNameLst>
                                          <p:attrName>ppt_h</p:attrName>
                                        </p:attrNameLst>
                                      </p:cBhvr>
                                      <p:tavLst>
                                        <p:tav tm="0">
                                          <p:val>
                                            <p:fltVal val="0"/>
                                          </p:val>
                                        </p:tav>
                                        <p:tav tm="100000">
                                          <p:val>
                                            <p:strVal val="#ppt_h"/>
                                          </p:val>
                                        </p:tav>
                                      </p:tavLst>
                                    </p:anim>
                                    <p:animEffect transition="in" filter="fade">
                                      <p:cBhvr>
                                        <p:cTn id="13" dur="500"/>
                                        <p:tgtEl>
                                          <p:spTgt spid="2052"/>
                                        </p:tgtEl>
                                      </p:cBhvr>
                                    </p:animEffect>
                                  </p:childTnLst>
                                </p:cTn>
                              </p:par>
                            </p:childTnLst>
                          </p:cTn>
                        </p:par>
                      </p:childTnLst>
                    </p:cTn>
                  </p:par>
                  <p:par>
                    <p:cTn id="14" fill="hold">
                      <p:stCondLst>
                        <p:cond delay="indefinite"/>
                      </p:stCondLst>
                      <p:childTnLst>
                        <p:par>
                          <p:cTn id="15" fill="hold">
                            <p:stCondLst>
                              <p:cond delay="0"/>
                            </p:stCondLst>
                            <p:childTnLst>
                              <p:par>
                                <p:cTn id="16" presetID="45" presetClass="entr" presetSubtype="0" fill="hold" nodeType="clickEffect">
                                  <p:stCondLst>
                                    <p:cond delay="0"/>
                                  </p:stCondLst>
                                  <p:childTnLst>
                                    <p:set>
                                      <p:cBhvr>
                                        <p:cTn id="17" dur="1" fill="hold">
                                          <p:stCondLst>
                                            <p:cond delay="0"/>
                                          </p:stCondLst>
                                        </p:cTn>
                                        <p:tgtEl>
                                          <p:spTgt spid="2054"/>
                                        </p:tgtEl>
                                        <p:attrNameLst>
                                          <p:attrName>style.visibility</p:attrName>
                                        </p:attrNameLst>
                                      </p:cBhvr>
                                      <p:to>
                                        <p:strVal val="visible"/>
                                      </p:to>
                                    </p:set>
                                    <p:animEffect transition="in" filter="fade">
                                      <p:cBhvr>
                                        <p:cTn id="18" dur="2000"/>
                                        <p:tgtEl>
                                          <p:spTgt spid="2054"/>
                                        </p:tgtEl>
                                      </p:cBhvr>
                                    </p:animEffect>
                                    <p:anim calcmode="lin" valueType="num">
                                      <p:cBhvr>
                                        <p:cTn id="19" dur="2000" fill="hold"/>
                                        <p:tgtEl>
                                          <p:spTgt spid="2054"/>
                                        </p:tgtEl>
                                        <p:attrNameLst>
                                          <p:attrName>ppt_w</p:attrName>
                                        </p:attrNameLst>
                                      </p:cBhvr>
                                      <p:tavLst>
                                        <p:tav tm="0" fmla="#ppt_w*sin(2.5*pi*$)">
                                          <p:val>
                                            <p:fltVal val="0"/>
                                          </p:val>
                                        </p:tav>
                                        <p:tav tm="100000">
                                          <p:val>
                                            <p:fltVal val="1"/>
                                          </p:val>
                                        </p:tav>
                                      </p:tavLst>
                                    </p:anim>
                                    <p:anim calcmode="lin" valueType="num">
                                      <p:cBhvr>
                                        <p:cTn id="20" dur="2000" fill="hold"/>
                                        <p:tgtEl>
                                          <p:spTgt spid="205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ΤΕΛΟΣ</a:t>
            </a:r>
            <a:endParaRPr lang="el-GR" dirty="0"/>
          </a:p>
        </p:txBody>
      </p:sp>
      <p:sp>
        <p:nvSpPr>
          <p:cNvPr id="4" name="Picture Placeholder 3"/>
          <p:cNvSpPr>
            <a:spLocks noGrp="1"/>
          </p:cNvSpPr>
          <p:nvPr>
            <p:ph type="pic" idx="1"/>
          </p:nvPr>
        </p:nvSpPr>
        <p:spPr>
          <a:xfrm>
            <a:off x="786821" y="1075005"/>
            <a:ext cx="4206240" cy="4206240"/>
          </a:xfrm>
        </p:spPr>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27584" y="1124744"/>
            <a:ext cx="4104456" cy="403244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0706941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14</TotalTime>
  <Words>133</Words>
  <Application>Microsoft Office PowerPoint</Application>
  <PresentationFormat>Προβολή στην οθόνη (4:3)</PresentationFormat>
  <Paragraphs>15</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Opulent</vt:lpstr>
      <vt:lpstr>ΡΟΜΠΟΤΙΚΗ</vt:lpstr>
      <vt:lpstr>Ρομπότ </vt:lpstr>
      <vt:lpstr> </vt:lpstr>
      <vt:lpstr>Στην τέχνη</vt:lpstr>
      <vt:lpstr>ΙΣΤΟΡΙΑ</vt:lpstr>
      <vt:lpstr>Διαφάνεια 6</vt:lpstr>
      <vt:lpstr>ΤΕΛΟΣ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ΡΟΜΠΟΤΙΚΗ</dc:title>
  <dc:creator>Student</dc:creator>
  <cp:lastModifiedBy>User</cp:lastModifiedBy>
  <cp:revision>3</cp:revision>
  <dcterms:created xsi:type="dcterms:W3CDTF">2018-05-07T08:07:36Z</dcterms:created>
  <dcterms:modified xsi:type="dcterms:W3CDTF">2018-05-09T20:45:09Z</dcterms:modified>
</cp:coreProperties>
</file>