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87D1888-3D09-4C4A-AF6B-6F925FAF003B}" type="datetimeFigureOut">
              <a:rPr lang="el-GR" smtClean="0"/>
              <a:pPr/>
              <a:t>9/5/2018</a:t>
            </a:fld>
            <a:endParaRPr lang="el-G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192FB44-8E27-4CE6-A0E7-282F10ACC96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7D1888-3D09-4C4A-AF6B-6F925FAF003B}" type="datetimeFigureOut">
              <a:rPr lang="el-GR" smtClean="0"/>
              <a:pPr/>
              <a:t>9/5/2018</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E192FB44-8E27-4CE6-A0E7-282F10ACC96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7D1888-3D09-4C4A-AF6B-6F925FAF003B}" type="datetimeFigureOut">
              <a:rPr lang="el-GR" smtClean="0"/>
              <a:pPr/>
              <a:t>9/5/2018</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E192FB44-8E27-4CE6-A0E7-282F10ACC96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7D1888-3D09-4C4A-AF6B-6F925FAF003B}" type="datetimeFigureOut">
              <a:rPr lang="el-GR" smtClean="0"/>
              <a:pPr/>
              <a:t>9/5/2018</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E192FB44-8E27-4CE6-A0E7-282F10ACC96F}" type="slidenum">
              <a:rPr lang="el-GR" smtClean="0"/>
              <a:pPr/>
              <a:t>‹#›</a:t>
            </a:fld>
            <a:endParaRPr lang="el-G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87D1888-3D09-4C4A-AF6B-6F925FAF003B}" type="datetimeFigureOut">
              <a:rPr lang="el-GR" smtClean="0"/>
              <a:pPr/>
              <a:t>9/5/2018</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E192FB44-8E27-4CE6-A0E7-282F10ACC96F}" type="slidenum">
              <a:rPr lang="el-GR" smtClean="0"/>
              <a:pPr/>
              <a:t>‹#›</a:t>
            </a:fld>
            <a:endParaRPr lang="el-G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7D1888-3D09-4C4A-AF6B-6F925FAF003B}" type="datetimeFigureOut">
              <a:rPr lang="el-GR" smtClean="0"/>
              <a:pPr/>
              <a:t>9/5/2018</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E192FB44-8E27-4CE6-A0E7-282F10ACC96F}" type="slidenum">
              <a:rPr lang="el-GR" smtClean="0"/>
              <a:pPr/>
              <a:t>‹#›</a:t>
            </a:fld>
            <a:endParaRPr lang="el-G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87D1888-3D09-4C4A-AF6B-6F925FAF003B}" type="datetimeFigureOut">
              <a:rPr lang="el-GR" smtClean="0"/>
              <a:pPr/>
              <a:t>9/5/2018</a:t>
            </a:fld>
            <a:endParaRPr lang="el-GR"/>
          </a:p>
        </p:txBody>
      </p:sp>
      <p:sp>
        <p:nvSpPr>
          <p:cNvPr id="8" name="Footer Placeholder 7"/>
          <p:cNvSpPr>
            <a:spLocks noGrp="1"/>
          </p:cNvSpPr>
          <p:nvPr>
            <p:ph type="ftr" sz="quarter" idx="11"/>
          </p:nvPr>
        </p:nvSpPr>
        <p:spPr/>
        <p:txBody>
          <a:bodyPr/>
          <a:lstStyle>
            <a:extLst/>
          </a:lstStyle>
          <a:p>
            <a:endParaRPr lang="el-GR"/>
          </a:p>
        </p:txBody>
      </p:sp>
      <p:sp>
        <p:nvSpPr>
          <p:cNvPr id="9" name="Slide Number Placeholder 8"/>
          <p:cNvSpPr>
            <a:spLocks noGrp="1"/>
          </p:cNvSpPr>
          <p:nvPr>
            <p:ph type="sldNum" sz="quarter" idx="12"/>
          </p:nvPr>
        </p:nvSpPr>
        <p:spPr/>
        <p:txBody>
          <a:bodyPr/>
          <a:lstStyle>
            <a:extLst/>
          </a:lstStyle>
          <a:p>
            <a:fld id="{E192FB44-8E27-4CE6-A0E7-282F10ACC96F}"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87D1888-3D09-4C4A-AF6B-6F925FAF003B}" type="datetimeFigureOut">
              <a:rPr lang="el-GR" smtClean="0"/>
              <a:pPr/>
              <a:t>9/5/2018</a:t>
            </a:fld>
            <a:endParaRPr lang="el-GR"/>
          </a:p>
        </p:txBody>
      </p:sp>
      <p:sp>
        <p:nvSpPr>
          <p:cNvPr id="4" name="Footer Placeholder 3"/>
          <p:cNvSpPr>
            <a:spLocks noGrp="1"/>
          </p:cNvSpPr>
          <p:nvPr>
            <p:ph type="ftr" sz="quarter" idx="11"/>
          </p:nvPr>
        </p:nvSpPr>
        <p:spPr/>
        <p:txBody>
          <a:bodyPr/>
          <a:lstStyle>
            <a:extLst/>
          </a:lstStyle>
          <a:p>
            <a:endParaRPr lang="el-GR"/>
          </a:p>
        </p:txBody>
      </p:sp>
      <p:sp>
        <p:nvSpPr>
          <p:cNvPr id="5" name="Slide Number Placeholder 4"/>
          <p:cNvSpPr>
            <a:spLocks noGrp="1"/>
          </p:cNvSpPr>
          <p:nvPr>
            <p:ph type="sldNum" sz="quarter" idx="12"/>
          </p:nvPr>
        </p:nvSpPr>
        <p:spPr/>
        <p:txBody>
          <a:bodyPr/>
          <a:lstStyle>
            <a:extLst/>
          </a:lstStyle>
          <a:p>
            <a:fld id="{E192FB44-8E27-4CE6-A0E7-282F10ACC96F}" type="slidenum">
              <a:rPr lang="el-GR" smtClean="0"/>
              <a:pPr/>
              <a:t>‹#›</a:t>
            </a:fld>
            <a:endParaRPr lang="el-G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87D1888-3D09-4C4A-AF6B-6F925FAF003B}" type="datetimeFigureOut">
              <a:rPr lang="el-GR" smtClean="0"/>
              <a:pPr/>
              <a:t>9/5/2018</a:t>
            </a:fld>
            <a:endParaRPr lang="el-GR"/>
          </a:p>
        </p:txBody>
      </p:sp>
      <p:sp>
        <p:nvSpPr>
          <p:cNvPr id="3" name="Footer Placeholder 2"/>
          <p:cNvSpPr>
            <a:spLocks noGrp="1"/>
          </p:cNvSpPr>
          <p:nvPr>
            <p:ph type="ftr" sz="quarter" idx="11"/>
          </p:nvPr>
        </p:nvSpPr>
        <p:spPr/>
        <p:txBody>
          <a:bodyPr/>
          <a:lstStyle>
            <a:extLst/>
          </a:lstStyle>
          <a:p>
            <a:endParaRPr lang="el-GR"/>
          </a:p>
        </p:txBody>
      </p:sp>
      <p:sp>
        <p:nvSpPr>
          <p:cNvPr id="4" name="Slide Number Placeholder 3"/>
          <p:cNvSpPr>
            <a:spLocks noGrp="1"/>
          </p:cNvSpPr>
          <p:nvPr>
            <p:ph type="sldNum" sz="quarter" idx="12"/>
          </p:nvPr>
        </p:nvSpPr>
        <p:spPr/>
        <p:txBody>
          <a:bodyPr/>
          <a:lstStyle>
            <a:extLst/>
          </a:lstStyle>
          <a:p>
            <a:fld id="{E192FB44-8E27-4CE6-A0E7-282F10ACC96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87D1888-3D09-4C4A-AF6B-6F925FAF003B}" type="datetimeFigureOut">
              <a:rPr lang="el-GR" smtClean="0"/>
              <a:pPr/>
              <a:t>9/5/2018</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E192FB44-8E27-4CE6-A0E7-282F10ACC96F}"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87D1888-3D09-4C4A-AF6B-6F925FAF003B}" type="datetimeFigureOut">
              <a:rPr lang="el-GR" smtClean="0"/>
              <a:pPr/>
              <a:t>9/5/2018</a:t>
            </a:fld>
            <a:endParaRPr lang="el-G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192FB44-8E27-4CE6-A0E7-282F10ACC96F}" type="slidenum">
              <a:rPr lang="el-GR" smtClean="0"/>
              <a:pPr/>
              <a:t>‹#›</a:t>
            </a:fld>
            <a:endParaRPr lang="el-G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87D1888-3D09-4C4A-AF6B-6F925FAF003B}" type="datetimeFigureOut">
              <a:rPr lang="el-GR" smtClean="0"/>
              <a:pPr/>
              <a:t>9/5/2018</a:t>
            </a:fld>
            <a:endParaRPr lang="el-G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192FB44-8E27-4CE6-A0E7-282F10ACC96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72816"/>
            <a:ext cx="7772400" cy="1829761"/>
          </a:xfrm>
        </p:spPr>
        <p:style>
          <a:lnRef idx="3">
            <a:schemeClr val="lt1"/>
          </a:lnRef>
          <a:fillRef idx="1">
            <a:schemeClr val="accent2"/>
          </a:fillRef>
          <a:effectRef idx="1">
            <a:schemeClr val="accent2"/>
          </a:effectRef>
          <a:fontRef idx="minor">
            <a:schemeClr val="lt1"/>
          </a:fontRef>
        </p:style>
        <p:txBody>
          <a:bodyPr/>
          <a:lstStyle/>
          <a:p>
            <a:pPr algn="ctr"/>
            <a:r>
              <a:rPr lang="el-GR" dirty="0" smtClean="0">
                <a:solidFill>
                  <a:srgbClr val="002060"/>
                </a:solidFill>
              </a:rPr>
              <a:t>Τι είναι ρομπότ</a:t>
            </a:r>
            <a:endParaRPr lang="el-GR" dirty="0">
              <a:solidFill>
                <a:srgbClr val="002060"/>
              </a:solidFill>
            </a:endParaRPr>
          </a:p>
        </p:txBody>
      </p:sp>
      <p:sp>
        <p:nvSpPr>
          <p:cNvPr id="3" name="Subtitle 2"/>
          <p:cNvSpPr>
            <a:spLocks noGrp="1"/>
          </p:cNvSpPr>
          <p:nvPr>
            <p:ph type="subTitle" idx="1"/>
          </p:nvPr>
        </p:nvSpPr>
        <p:spPr>
          <a:xfrm>
            <a:off x="683568" y="3645024"/>
            <a:ext cx="7772400" cy="1199704"/>
          </a:xfrm>
        </p:spPr>
        <p:style>
          <a:lnRef idx="1">
            <a:schemeClr val="accent1"/>
          </a:lnRef>
          <a:fillRef idx="3">
            <a:schemeClr val="accent1"/>
          </a:fillRef>
          <a:effectRef idx="2">
            <a:schemeClr val="accent1"/>
          </a:effectRef>
          <a:fontRef idx="minor">
            <a:schemeClr val="lt1"/>
          </a:fontRef>
        </p:style>
        <p:txBody>
          <a:bodyPr/>
          <a:lstStyle/>
          <a:p>
            <a:pPr algn="ctr"/>
            <a:r>
              <a:rPr lang="el-GR" dirty="0" smtClean="0">
                <a:solidFill>
                  <a:srgbClr val="92D050"/>
                </a:solidFill>
              </a:rPr>
              <a:t>Λένη Πολυμνίου</a:t>
            </a:r>
            <a:endParaRPr lang="el-GR" dirty="0">
              <a:solidFill>
                <a:srgbClr val="92D050"/>
              </a:solidFill>
            </a:endParaRPr>
          </a:p>
        </p:txBody>
      </p:sp>
    </p:spTree>
    <p:extLst>
      <p:ext uri="{BB962C8B-B14F-4D97-AF65-F5344CB8AC3E}">
        <p14:creationId xmlns:p14="http://schemas.microsoft.com/office/powerpoint/2010/main" xmlns="" val="241665999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style>
          <a:lnRef idx="1">
            <a:schemeClr val="accent5"/>
          </a:lnRef>
          <a:fillRef idx="2">
            <a:schemeClr val="accent5"/>
          </a:fillRef>
          <a:effectRef idx="1">
            <a:schemeClr val="accent5"/>
          </a:effectRef>
          <a:fontRef idx="minor">
            <a:schemeClr val="dk1"/>
          </a:fontRef>
        </p:style>
        <p:txBody>
          <a:bodyPr>
            <a:normAutofit fontScale="47500" lnSpcReduction="20000"/>
          </a:bodyPr>
          <a:lstStyle/>
          <a:p>
            <a:r>
              <a:rPr lang="el-GR" dirty="0">
                <a:solidFill>
                  <a:schemeClr val="accent2">
                    <a:lumMod val="60000"/>
                    <a:lumOff val="40000"/>
                  </a:schemeClr>
                </a:solidFill>
              </a:rPr>
              <a:t>Πολύ πριν να κατασκευαστεί το πρώτο ρομπότ, οι αρχαίοι Έλληνες είχαν οραματιστεί τα Αυτόματα (διεθνώς </a:t>
            </a:r>
            <a:r>
              <a:rPr lang="el-GR" dirty="0" err="1">
                <a:solidFill>
                  <a:schemeClr val="accent2">
                    <a:lumMod val="60000"/>
                    <a:lumOff val="40000"/>
                  </a:schemeClr>
                </a:solidFill>
              </a:rPr>
              <a:t>Automata</a:t>
            </a:r>
            <a:r>
              <a:rPr lang="el-GR" dirty="0">
                <a:solidFill>
                  <a:schemeClr val="accent2">
                    <a:lumMod val="60000"/>
                    <a:lumOff val="40000"/>
                  </a:schemeClr>
                </a:solidFill>
              </a:rPr>
              <a:t>). O Όμηρος περιγράφει δύο Αυτόματα-κοπέλες. Τις είχε φτιάξει ο Ήφαιστος από χρυσό. Είχαν ως εργασία τους να σηκώνουν και να μεταφέρουν τον Ήφαιστο μέσα στο εργαστήριό του στον Όλυμπο. Καθώς φαίνεται στον «προγραμματισμό» τους συνεισέφεραν όλοι οι θεοί: «….. και </a:t>
            </a:r>
            <a:r>
              <a:rPr lang="el-GR" dirty="0" err="1">
                <a:solidFill>
                  <a:schemeClr val="accent2">
                    <a:lumMod val="60000"/>
                    <a:lumOff val="40000"/>
                  </a:schemeClr>
                </a:solidFill>
              </a:rPr>
              <a:t>τρέχαν</a:t>
            </a:r>
            <a:r>
              <a:rPr lang="el-GR" dirty="0">
                <a:solidFill>
                  <a:schemeClr val="accent2">
                    <a:lumMod val="60000"/>
                    <a:lumOff val="40000"/>
                  </a:schemeClr>
                </a:solidFill>
              </a:rPr>
              <a:t> δίπλα του να ανεβαστούν τον ρήγα χρυσές δυο βάγιες, απαράλλαχτες με ζωντανές κοπέλες, </a:t>
            </a:r>
            <a:r>
              <a:rPr lang="el-GR" dirty="0" err="1">
                <a:solidFill>
                  <a:schemeClr val="accent2">
                    <a:lumMod val="60000"/>
                    <a:lumOff val="40000"/>
                  </a:schemeClr>
                </a:solidFill>
              </a:rPr>
              <a:t>ξυπνάδα</a:t>
            </a:r>
            <a:r>
              <a:rPr lang="el-GR" dirty="0">
                <a:solidFill>
                  <a:schemeClr val="accent2">
                    <a:lumMod val="60000"/>
                    <a:lumOff val="40000"/>
                  </a:schemeClr>
                </a:solidFill>
              </a:rPr>
              <a:t> και μιλιά και δύναμη, τα ’χουν κι αυτές, κι ακόμα οι αθάνατοι θεοί τούς έμαθαν πάσα γυναίκεια τέχνη…..». Οι  στίχοι αυτοί (417 – 420, Ραψωδία Σ, Ομήρου </a:t>
            </a:r>
            <a:r>
              <a:rPr lang="el-GR" dirty="0" err="1">
                <a:solidFill>
                  <a:schemeClr val="accent2">
                    <a:lumMod val="60000"/>
                    <a:lumOff val="40000"/>
                  </a:schemeClr>
                </a:solidFill>
              </a:rPr>
              <a:t>Ιλιάδα</a:t>
            </a:r>
            <a:r>
              <a:rPr lang="el-GR" dirty="0">
                <a:solidFill>
                  <a:schemeClr val="accent2">
                    <a:lumMod val="60000"/>
                    <a:lumOff val="40000"/>
                  </a:schemeClr>
                </a:solidFill>
              </a:rPr>
              <a:t>, μτφ. Ν. Καζαντζάκης – Ι.Θ. Κακριδής) σαφώς μιλάνε για αρχαία Αυτόματα. Αναφέρει επίσης ο Όμηρος μεταλλικά λεβέτια (λεκάνες με νερό), τα οποία περιπλανούνταν αυτοκινούμενα ανάμεσα στους θεούς, ώστε να έχουν να πλυθούν. Αυτά ήταν έργα του Ηφαίστου.</a:t>
            </a:r>
          </a:p>
        </p:txBody>
      </p:sp>
      <p:sp>
        <p:nvSpPr>
          <p:cNvPr id="3" name="Content Placeholder 2"/>
          <p:cNvSpPr>
            <a:spLocks noGrp="1"/>
          </p:cNvSpPr>
          <p:nvPr>
            <p:ph sz="half" idx="2"/>
          </p:nvPr>
        </p:nvSpPr>
        <p:spPr/>
        <p:txBody>
          <a:bodyPr>
            <a:normAutofit fontScale="47500" lnSpcReduction="20000"/>
          </a:bodyPr>
          <a:lstStyle/>
          <a:p>
            <a:endParaRPr lang="el-GR" dirty="0"/>
          </a:p>
        </p:txBody>
      </p:sp>
      <p:sp>
        <p:nvSpPr>
          <p:cNvPr id="4" name="Title 3"/>
          <p:cNvSpPr>
            <a:spLocks noGrp="1"/>
          </p:cNvSpPr>
          <p:nvPr>
            <p:ph type="title"/>
          </p:nvPr>
        </p:nvSpPr>
        <p:spPr>
          <a:xfrm>
            <a:off x="467544" y="260648"/>
            <a:ext cx="822960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l-GR" dirty="0">
                <a:solidFill>
                  <a:schemeClr val="accent5">
                    <a:lumMod val="75000"/>
                  </a:schemeClr>
                </a:solidFill>
              </a:rPr>
              <a:t> Η Ιστορία των Ρομπότ, οι πρώτοι μύθοι.</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484784"/>
            <a:ext cx="4054252"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0362215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style>
          <a:lnRef idx="1">
            <a:schemeClr val="accent3"/>
          </a:lnRef>
          <a:fillRef idx="3">
            <a:schemeClr val="accent3"/>
          </a:fillRef>
          <a:effectRef idx="2">
            <a:schemeClr val="accent3"/>
          </a:effectRef>
          <a:fontRef idx="minor">
            <a:schemeClr val="lt1"/>
          </a:fontRef>
        </p:style>
        <p:txBody>
          <a:bodyPr>
            <a:normAutofit fontScale="55000" lnSpcReduction="20000"/>
          </a:bodyPr>
          <a:lstStyle/>
          <a:p>
            <a:r>
              <a:rPr lang="el-GR" dirty="0">
                <a:solidFill>
                  <a:schemeClr val="tx2">
                    <a:lumMod val="50000"/>
                  </a:schemeClr>
                </a:solidFill>
              </a:rPr>
              <a:t>Σε όλους επίσης είναι γνωστός ο μύθος του Τάλω, μιας ακόμη κατασκευής του Ηφαίστου. Αυτό, που πρέπει να σημειωθεί για τον Τάλω, είναι οι εξαιρετικές του επιδόσεις (Για αυτό άλλωστε δεν χρειαζόμαστε τα ρομπότ;) και το γεγονός πως είχε όλη κι όλη μία φλέβα από την οποία εξαρτιόταν η λειτουργία του. Η λειτουργία αυτή έπαψε, μόλις η Μήδεια άνοιξε τη φλέβα και ο Τάλως άδειασε από ενέργεια. Ο Τάλως δέχτηκε την επέμβαση αυτή της Μήδειας, διότι του είχε υποσχεθεί πως με αυτόν τον τρόπο θα μεταλλασσόταν από μηχανή σε έμβιο ον. (Το αν τελικά η τεχνητή νοημοσύνη και, κατ’ επέκταση, τα ρομπότ είναι αυθύπαρκτες και </a:t>
            </a:r>
            <a:r>
              <a:rPr lang="el-GR" dirty="0" err="1">
                <a:solidFill>
                  <a:schemeClr val="tx2">
                    <a:lumMod val="50000"/>
                  </a:schemeClr>
                </a:solidFill>
              </a:rPr>
              <a:t>αυτοοριζόμενες</a:t>
            </a:r>
            <a:r>
              <a:rPr lang="el-GR" dirty="0">
                <a:solidFill>
                  <a:schemeClr val="tx2">
                    <a:lumMod val="50000"/>
                  </a:schemeClr>
                </a:solidFill>
              </a:rPr>
              <a:t> οντότητες, δεν είναι κάτι που απασχολεί τη Βιοηθική, τη Νομική επιστήμη και τη Νέα Φιλοσοφία;)</a:t>
            </a:r>
          </a:p>
        </p:txBody>
      </p:sp>
      <p:sp>
        <p:nvSpPr>
          <p:cNvPr id="3" name="Content Placeholder 2"/>
          <p:cNvSpPr>
            <a:spLocks noGrp="1"/>
          </p:cNvSpPr>
          <p:nvPr>
            <p:ph sz="half" idx="2"/>
          </p:nvPr>
        </p:nvSpPr>
        <p:spPr/>
        <p:txBody>
          <a:bodyPr>
            <a:normAutofit fontScale="55000" lnSpcReduction="20000"/>
          </a:bodyPr>
          <a:lstStyle/>
          <a:p>
            <a:endParaRPr lang="el-GR" dirty="0"/>
          </a:p>
        </p:txBody>
      </p:sp>
      <p:sp>
        <p:nvSpPr>
          <p:cNvPr id="4" name="Title 3"/>
          <p:cNvSpPr>
            <a:spLocks noGrp="1"/>
          </p:cNvSpPr>
          <p:nvPr>
            <p:ph type="title"/>
          </p:nvPr>
        </p:nvSpPr>
        <p:spPr>
          <a:xfrm>
            <a:off x="467544" y="260648"/>
            <a:ext cx="822960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l-GR" dirty="0">
                <a:solidFill>
                  <a:schemeClr val="accent3">
                    <a:lumMod val="75000"/>
                  </a:schemeClr>
                </a:solidFill>
              </a:rPr>
              <a:t>Η Ιστορία των Ρομπότ, οι πρώτοι μύθοι.</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464170"/>
            <a:ext cx="4032448" cy="4485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93303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564904"/>
            <a:ext cx="8219256" cy="1143000"/>
          </a:xfrm>
        </p:spPr>
        <p:style>
          <a:lnRef idx="1">
            <a:schemeClr val="accent2"/>
          </a:lnRef>
          <a:fillRef idx="2">
            <a:schemeClr val="accent2"/>
          </a:fillRef>
          <a:effectRef idx="1">
            <a:schemeClr val="accent2"/>
          </a:effectRef>
          <a:fontRef idx="minor">
            <a:schemeClr val="dk1"/>
          </a:fontRef>
        </p:style>
        <p:txBody>
          <a:bodyPr/>
          <a:lstStyle/>
          <a:p>
            <a:pPr algn="ctr"/>
            <a:r>
              <a:rPr lang="el-GR" dirty="0" smtClean="0">
                <a:solidFill>
                  <a:schemeClr val="tx2">
                    <a:lumMod val="25000"/>
                  </a:schemeClr>
                </a:solidFill>
              </a:rPr>
              <a:t>ΤΕΛΟΣ</a:t>
            </a:r>
            <a:endParaRPr lang="el-GR" dirty="0">
              <a:solidFill>
                <a:schemeClr val="tx2">
                  <a:lumMod val="25000"/>
                </a:schemeClr>
              </a:solidFill>
            </a:endParaRPr>
          </a:p>
        </p:txBody>
      </p:sp>
    </p:spTree>
    <p:extLst>
      <p:ext uri="{BB962C8B-B14F-4D97-AF65-F5344CB8AC3E}">
        <p14:creationId xmlns:p14="http://schemas.microsoft.com/office/powerpoint/2010/main" xmlns="" val="64250815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style>
          <a:lnRef idx="1">
            <a:schemeClr val="accent4"/>
          </a:lnRef>
          <a:fillRef idx="3">
            <a:schemeClr val="accent4"/>
          </a:fillRef>
          <a:effectRef idx="2">
            <a:schemeClr val="accent4"/>
          </a:effectRef>
          <a:fontRef idx="minor">
            <a:schemeClr val="lt1"/>
          </a:fontRef>
        </p:style>
        <p:txBody>
          <a:bodyPr>
            <a:normAutofit fontScale="77500" lnSpcReduction="20000"/>
          </a:bodyPr>
          <a:lstStyle/>
          <a:p>
            <a:r>
              <a:rPr lang="el-GR" dirty="0">
                <a:solidFill>
                  <a:srgbClr val="00B050"/>
                </a:solidFill>
              </a:rPr>
              <a:t>Ρομπότ (</a:t>
            </a:r>
            <a:r>
              <a:rPr lang="el-GR" dirty="0" err="1">
                <a:solidFill>
                  <a:srgbClr val="00B050"/>
                </a:solidFill>
              </a:rPr>
              <a:t>robot</a:t>
            </a:r>
            <a:r>
              <a:rPr lang="el-GR" dirty="0">
                <a:solidFill>
                  <a:srgbClr val="00B050"/>
                </a:solidFill>
              </a:rPr>
              <a:t>) ονομάζεται οποιαδήποτε μηχανική συσκευή που μπορεί να υποκαθιστά τον άνθρωπο σε διάφορες εργασίες. Ένα ρομπότ μπορεί να δράσει κάτω από τον απευθείας έλεγχο ενός ανθρώπου ή αυτόνομα κάτω από τον έλεγχο ενός προγραμματισμένου υπολογιστή.</a:t>
            </a:r>
          </a:p>
          <a:p>
            <a:endParaRPr lang="el-GR" dirty="0">
              <a:solidFill>
                <a:srgbClr val="00B050"/>
              </a:solidFill>
            </a:endParaRPr>
          </a:p>
        </p:txBody>
      </p:sp>
      <p:sp>
        <p:nvSpPr>
          <p:cNvPr id="4" name="Content Placeholder 3"/>
          <p:cNvSpPr>
            <a:spLocks noGrp="1"/>
          </p:cNvSpPr>
          <p:nvPr>
            <p:ph sz="half" idx="2"/>
          </p:nvPr>
        </p:nvSpPr>
        <p:spPr/>
        <p:txBody>
          <a:bodyPr>
            <a:normAutofit fontScale="77500" lnSpcReduction="20000"/>
          </a:bodyPr>
          <a:lstStyle/>
          <a:p>
            <a:endParaRPr lang="el-GR" dirty="0"/>
          </a:p>
        </p:txBody>
      </p:sp>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l-GR" dirty="0" smtClean="0">
                <a:solidFill>
                  <a:srgbClr val="FFC000"/>
                </a:solidFill>
              </a:rPr>
              <a:t>Γιατί ονομάζεται ρομπότ</a:t>
            </a:r>
            <a:endParaRPr lang="el-GR" dirty="0">
              <a:solidFill>
                <a:srgbClr val="FFC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484784"/>
            <a:ext cx="4052342"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348072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484784"/>
            <a:ext cx="4038600" cy="4525963"/>
          </a:xfrm>
        </p:spPr>
        <p:style>
          <a:lnRef idx="3">
            <a:schemeClr val="lt1"/>
          </a:lnRef>
          <a:fillRef idx="1">
            <a:schemeClr val="accent3"/>
          </a:fillRef>
          <a:effectRef idx="1">
            <a:schemeClr val="accent3"/>
          </a:effectRef>
          <a:fontRef idx="minor">
            <a:schemeClr val="lt1"/>
          </a:fontRef>
        </p:style>
        <p:txBody>
          <a:bodyPr>
            <a:normAutofit fontScale="62500" lnSpcReduction="20000"/>
          </a:bodyPr>
          <a:lstStyle/>
          <a:p>
            <a:r>
              <a:rPr lang="el-GR" dirty="0">
                <a:solidFill>
                  <a:srgbClr val="7030A0"/>
                </a:solidFill>
              </a:rPr>
              <a:t>Τα ρομπότ μπορούν να χρησιμοποιηθούν ώστε να κάνουν εργασίες, οι οποίες είτε είναι δύσκολες είτε επικίνδυνες για να γίνουν απευθείας από έναν άνθρωπο. Σε άλλες περιπτώσεις, χρησιμοποιούνται για να εκτελέσουν εργασίες ταχύτερα ή φθηνότερα απ' </a:t>
            </a:r>
            <a:r>
              <a:rPr lang="el-GR" dirty="0" err="1">
                <a:solidFill>
                  <a:srgbClr val="7030A0"/>
                </a:solidFill>
              </a:rPr>
              <a:t>ό,τι</a:t>
            </a:r>
            <a:r>
              <a:rPr lang="el-GR" dirty="0">
                <a:solidFill>
                  <a:srgbClr val="7030A0"/>
                </a:solidFill>
              </a:rPr>
              <a:t> ο άνθρωπος. Έτσι, μπορούν να χρησιμοποιηθούν στην αυτόματη παραγωγή μεγάλων ποσοτήτων κάποιου προϊόντος και με χαμηλότερο κόστος (για παράδειγμα, στις αλυσίδες παραγωγής).</a:t>
            </a:r>
          </a:p>
          <a:p>
            <a:endParaRPr lang="el-GR" dirty="0">
              <a:solidFill>
                <a:srgbClr val="7030A0"/>
              </a:solidFill>
            </a:endParaRPr>
          </a:p>
        </p:txBody>
      </p:sp>
      <p:sp>
        <p:nvSpPr>
          <p:cNvPr id="4" name="Content Placeholder 3"/>
          <p:cNvSpPr>
            <a:spLocks noGrp="1"/>
          </p:cNvSpPr>
          <p:nvPr>
            <p:ph sz="half" idx="2"/>
          </p:nvPr>
        </p:nvSpPr>
        <p:spPr/>
        <p:txBody>
          <a:bodyPr>
            <a:normAutofit fontScale="62500" lnSpcReduction="20000"/>
          </a:bodyPr>
          <a:lstStyle/>
          <a:p>
            <a:endParaRPr lang="el-GR" dirty="0"/>
          </a:p>
        </p:txBody>
      </p:sp>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l-GR" dirty="0" smtClean="0">
                <a:solidFill>
                  <a:srgbClr val="FF0000"/>
                </a:solidFill>
              </a:rPr>
              <a:t>Πώς χρησιμοποιούνται</a:t>
            </a:r>
            <a:endParaRPr lang="el-GR" dirty="0">
              <a:solidFill>
                <a:srgbClr val="FF000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484784"/>
            <a:ext cx="4067944"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80256976"/>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l-GR"/>
          </a:p>
        </p:txBody>
      </p:sp>
      <p:sp>
        <p:nvSpPr>
          <p:cNvPr id="4" name="Content Placeholder 3"/>
          <p:cNvSpPr>
            <a:spLocks noGrp="1"/>
          </p:cNvSpPr>
          <p:nvPr>
            <p:ph sz="half" idx="2"/>
          </p:nvPr>
        </p:nvSpPr>
        <p:spPr/>
        <p:txBody>
          <a:bodyPr/>
          <a:lstStyle/>
          <a:p>
            <a:endParaRPr lang="el-GR" dirty="0"/>
          </a:p>
        </p:txBody>
      </p:sp>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dirty="0" smtClean="0">
                <a:solidFill>
                  <a:schemeClr val="accent2">
                    <a:lumMod val="75000"/>
                  </a:schemeClr>
                </a:solidFill>
              </a:rPr>
              <a:t>ROBOT</a:t>
            </a:r>
            <a:endParaRPr lang="el-GR" dirty="0">
              <a:solidFill>
                <a:schemeClr val="accent2">
                  <a:lumMod val="75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484784"/>
            <a:ext cx="4032448" cy="4499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1484784"/>
            <a:ext cx="4032448" cy="4499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813408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r>
              <a:rPr lang="el-GR" dirty="0">
                <a:solidFill>
                  <a:schemeClr val="accent2"/>
                </a:solidFill>
              </a:rPr>
              <a:t>Η λέξη ρομπότ προέρχεται από την τσέχικη λέξη </a:t>
            </a:r>
            <a:r>
              <a:rPr lang="el-GR" dirty="0" err="1">
                <a:solidFill>
                  <a:schemeClr val="accent2"/>
                </a:solidFill>
              </a:rPr>
              <a:t>robota</a:t>
            </a:r>
            <a:r>
              <a:rPr lang="el-GR" dirty="0">
                <a:solidFill>
                  <a:schemeClr val="accent2"/>
                </a:solidFill>
              </a:rPr>
              <a:t> (</a:t>
            </a:r>
            <a:r>
              <a:rPr lang="el-GR" dirty="0" err="1">
                <a:solidFill>
                  <a:schemeClr val="accent2"/>
                </a:solidFill>
              </a:rPr>
              <a:t>ρομπότα</a:t>
            </a:r>
            <a:r>
              <a:rPr lang="el-GR" dirty="0">
                <a:solidFill>
                  <a:schemeClr val="accent2"/>
                </a:solidFill>
              </a:rPr>
              <a:t>) που σημαίνει εργασία. Καθιερώθηκε ως όρος με την σημερινή του έννοια το 1920 από τον Τσέχο θεατρικό συγγραφέα </a:t>
            </a:r>
            <a:r>
              <a:rPr lang="el-GR" dirty="0" err="1">
                <a:solidFill>
                  <a:schemeClr val="accent2"/>
                </a:solidFill>
              </a:rPr>
              <a:t>Κάρελ</a:t>
            </a:r>
            <a:r>
              <a:rPr lang="el-GR" dirty="0">
                <a:solidFill>
                  <a:schemeClr val="accent2"/>
                </a:solidFill>
              </a:rPr>
              <a:t> </a:t>
            </a:r>
            <a:r>
              <a:rPr lang="el-GR" dirty="0" err="1">
                <a:solidFill>
                  <a:schemeClr val="accent2"/>
                </a:solidFill>
              </a:rPr>
              <a:t>Τσάπεκ</a:t>
            </a:r>
            <a:r>
              <a:rPr lang="el-GR" dirty="0">
                <a:solidFill>
                  <a:schemeClr val="accent2"/>
                </a:solidFill>
              </a:rPr>
              <a:t> στο έργο του "R.U.R." (</a:t>
            </a:r>
            <a:r>
              <a:rPr lang="el-GR" dirty="0" err="1">
                <a:solidFill>
                  <a:schemeClr val="accent2"/>
                </a:solidFill>
              </a:rPr>
              <a:t>Rossum's</a:t>
            </a:r>
            <a:r>
              <a:rPr lang="el-GR" dirty="0">
                <a:solidFill>
                  <a:schemeClr val="accent2"/>
                </a:solidFill>
              </a:rPr>
              <a:t> </a:t>
            </a:r>
            <a:r>
              <a:rPr lang="el-GR" dirty="0" err="1">
                <a:solidFill>
                  <a:schemeClr val="accent2"/>
                </a:solidFill>
              </a:rPr>
              <a:t>Universal</a:t>
            </a:r>
            <a:r>
              <a:rPr lang="el-GR" dirty="0">
                <a:solidFill>
                  <a:schemeClr val="accent2"/>
                </a:solidFill>
              </a:rPr>
              <a:t> </a:t>
            </a:r>
            <a:r>
              <a:rPr lang="el-GR" dirty="0" err="1">
                <a:solidFill>
                  <a:schemeClr val="accent2"/>
                </a:solidFill>
              </a:rPr>
              <a:t>Robots</a:t>
            </a:r>
            <a:r>
              <a:rPr lang="el-GR" dirty="0">
                <a:solidFill>
                  <a:schemeClr val="accent2"/>
                </a:solidFill>
              </a:rPr>
              <a:t>), όπου σατιρίζει την εξάρτηση της κοινωνίας από τους μηχανικούς εργάτες (ρομπότ) της τεχνολογικής εξέλιξης και που τελικά εξοντώνουν τους δημιουργούς τους. Σε πολλές σύγχρονες σλαβικές γλώσσες (π.χ. την πολωνική) χρησιμοποιείται σαν έκφραση της καθημερινότητας με την έννοια της σκληρής δουλειάς (αντίστοιχο του χαμαλίκι).</a:t>
            </a:r>
          </a:p>
        </p:txBody>
      </p:sp>
      <p:sp>
        <p:nvSpPr>
          <p:cNvPr id="4" name="Content Placeholder 3"/>
          <p:cNvSpPr>
            <a:spLocks noGrp="1"/>
          </p:cNvSpPr>
          <p:nvPr>
            <p:ph sz="half" idx="2"/>
          </p:nvPr>
        </p:nvSpPr>
        <p:spPr/>
        <p:txBody>
          <a:bodyPr>
            <a:normAutofit fontScale="55000" lnSpcReduction="20000"/>
          </a:bodyPr>
          <a:lstStyle/>
          <a:p>
            <a:endParaRPr lang="el-GR" dirty="0"/>
          </a:p>
        </p:txBody>
      </p:sp>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l-GR" dirty="0">
                <a:solidFill>
                  <a:schemeClr val="accent3">
                    <a:lumMod val="75000"/>
                  </a:schemeClr>
                </a:solidFill>
              </a:rPr>
              <a:t>Ετυμολογία</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484784"/>
            <a:ext cx="4032448" cy="4504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978777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r>
              <a:rPr lang="el-GR" dirty="0">
                <a:solidFill>
                  <a:schemeClr val="tx2">
                    <a:lumMod val="75000"/>
                  </a:schemeClr>
                </a:solidFill>
              </a:rPr>
              <a:t>Από τα πρώτα ρομπότ που αναφέρονται στη λογοτεχνία είναι ο Τάλως από την ελληνική μυθολογία και οι 20 τρίποδες λέβητες του θεού Ηφαίστου θεωρούμενοι «θαύμα ιδέσθαι», αλλά και άλλες περιπτώσεις.</a:t>
            </a:r>
          </a:p>
          <a:p>
            <a:endParaRPr lang="el-GR" dirty="0">
              <a:solidFill>
                <a:schemeClr val="tx2">
                  <a:lumMod val="75000"/>
                </a:schemeClr>
              </a:solidFill>
            </a:endParaRPr>
          </a:p>
          <a:p>
            <a:r>
              <a:rPr lang="el-GR" dirty="0">
                <a:solidFill>
                  <a:schemeClr val="tx2">
                    <a:lumMod val="75000"/>
                  </a:schemeClr>
                </a:solidFill>
              </a:rPr>
              <a:t>Με την ανάπτυξη και μελέτη των ρομπότ ασχολείται η ρομποτική, επιστήμη που αποτελεί συνδυασμό πολλών κλάδων άλλων επιστημών, κυρίως δε της πληροφορικής, της ηλεκτρονικής και της μηχανολογίας.</a:t>
            </a:r>
          </a:p>
        </p:txBody>
      </p:sp>
      <p:sp>
        <p:nvSpPr>
          <p:cNvPr id="3" name="Content Placeholder 2"/>
          <p:cNvSpPr>
            <a:spLocks noGrp="1"/>
          </p:cNvSpPr>
          <p:nvPr>
            <p:ph sz="half" idx="2"/>
          </p:nvPr>
        </p:nvSpPr>
        <p:spPr/>
        <p:txBody>
          <a:bodyPr>
            <a:normAutofit fontScale="62500" lnSpcReduction="20000"/>
          </a:bodyPr>
          <a:lstStyle/>
          <a:p>
            <a:endParaRPr lang="el-GR" dirty="0"/>
          </a:p>
        </p:txBody>
      </p:sp>
      <p:sp>
        <p:nvSpPr>
          <p:cNvPr id="4" name="Title 3"/>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ctr"/>
            <a:r>
              <a:rPr lang="el-GR" dirty="0">
                <a:solidFill>
                  <a:schemeClr val="accent2">
                    <a:lumMod val="60000"/>
                    <a:lumOff val="40000"/>
                  </a:schemeClr>
                </a:solidFill>
              </a:rPr>
              <a:t>Ιστορία</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516208"/>
            <a:ext cx="4032447" cy="4433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06952456"/>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r>
              <a:rPr lang="el-GR" dirty="0">
                <a:solidFill>
                  <a:srgbClr val="7030A0"/>
                </a:solidFill>
              </a:rPr>
              <a:t>Στην επιστημονική φαντασία συνήθως συναντούνται ρομπότ τα οποία έχουν τη μορφή ανθρώπου. Αυτά τα ρομπότ καλούνται </a:t>
            </a:r>
            <a:r>
              <a:rPr lang="el-GR" dirty="0" err="1">
                <a:solidFill>
                  <a:srgbClr val="7030A0"/>
                </a:solidFill>
              </a:rPr>
              <a:t>ανδροειδή</a:t>
            </a:r>
            <a:r>
              <a:rPr lang="el-GR" dirty="0">
                <a:solidFill>
                  <a:srgbClr val="7030A0"/>
                </a:solidFill>
              </a:rPr>
              <a:t>. Τα σημερινά ρομπότ, που κατασκευάστηκαν για να υποδυθούν ανθρώπινα όντα, δεν είναι </a:t>
            </a:r>
            <a:r>
              <a:rPr lang="el-GR" dirty="0" err="1">
                <a:solidFill>
                  <a:srgbClr val="7030A0"/>
                </a:solidFill>
              </a:rPr>
              <a:t>ανδροειδή</a:t>
            </a:r>
            <a:r>
              <a:rPr lang="el-GR" dirty="0">
                <a:solidFill>
                  <a:srgbClr val="7030A0"/>
                </a:solidFill>
              </a:rPr>
              <a:t> (</a:t>
            </a:r>
            <a:r>
              <a:rPr lang="el-GR" dirty="0" err="1">
                <a:solidFill>
                  <a:srgbClr val="7030A0"/>
                </a:solidFill>
              </a:rPr>
              <a:t>androids</a:t>
            </a:r>
            <a:r>
              <a:rPr lang="el-GR" dirty="0">
                <a:solidFill>
                  <a:srgbClr val="7030A0"/>
                </a:solidFill>
              </a:rPr>
              <a:t>).</a:t>
            </a:r>
          </a:p>
          <a:p>
            <a:endParaRPr lang="el-GR" dirty="0">
              <a:solidFill>
                <a:srgbClr val="7030A0"/>
              </a:solidFill>
            </a:endParaRPr>
          </a:p>
          <a:p>
            <a:r>
              <a:rPr lang="el-GR" dirty="0">
                <a:solidFill>
                  <a:srgbClr val="7030A0"/>
                </a:solidFill>
              </a:rPr>
              <a:t>Σημαντική συνεισφορά στη φιλολογία για τα ρομπότ είχε ο Ισαάκ </a:t>
            </a:r>
            <a:r>
              <a:rPr lang="el-GR" dirty="0" err="1">
                <a:solidFill>
                  <a:srgbClr val="7030A0"/>
                </a:solidFill>
              </a:rPr>
              <a:t>Ασίμωφ</a:t>
            </a:r>
            <a:r>
              <a:rPr lang="el-GR" dirty="0">
                <a:solidFill>
                  <a:srgbClr val="7030A0"/>
                </a:solidFill>
              </a:rPr>
              <a:t> με τους τρεις νόμους της ρομποτικής που διατύπωσε στα μυθιστορήματά του.</a:t>
            </a:r>
          </a:p>
        </p:txBody>
      </p:sp>
      <p:sp>
        <p:nvSpPr>
          <p:cNvPr id="3" name="Content Placeholder 2"/>
          <p:cNvSpPr>
            <a:spLocks noGrp="1"/>
          </p:cNvSpPr>
          <p:nvPr>
            <p:ph sz="half" idx="2"/>
          </p:nvPr>
        </p:nvSpPr>
        <p:spPr/>
        <p:txBody>
          <a:bodyPr>
            <a:normAutofit fontScale="62500" lnSpcReduction="20000"/>
          </a:bodyPr>
          <a:lstStyle/>
          <a:p>
            <a:endParaRPr lang="el-GR" dirty="0"/>
          </a:p>
        </p:txBody>
      </p:sp>
      <p:sp>
        <p:nvSpPr>
          <p:cNvPr id="4" name="Title 3"/>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el-GR" dirty="0">
                <a:solidFill>
                  <a:schemeClr val="accent6">
                    <a:lumMod val="40000"/>
                    <a:lumOff val="60000"/>
                  </a:schemeClr>
                </a:solidFill>
              </a:rPr>
              <a:t>Στην τέχνη</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484784"/>
            <a:ext cx="4032448"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109204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el-GR" dirty="0">
                <a:solidFill>
                  <a:srgbClr val="7030A0"/>
                </a:solidFill>
              </a:rPr>
              <a:t>Είναι σημαντική η ανάπτυξη ρομπότ που να έχουν τα αναγκαία χαρακτηριστικά ώστε να είναι φιλικά και ωφέλιμα προς τον άνθρωπο. Τα στοιχεία αυτά ονομάζονται στοιχεία κοινωνικής νοημοσύνης. Ωστόσο, υπάρχουν θεωρίες για αύξηση της ανεργίας λόγω τον ρομπότ, ακόμη και για υποταγή του ανθρώπου στα ρομπότ.</a:t>
            </a:r>
          </a:p>
        </p:txBody>
      </p:sp>
      <p:sp>
        <p:nvSpPr>
          <p:cNvPr id="3" name="Content Placeholder 2"/>
          <p:cNvSpPr>
            <a:spLocks noGrp="1"/>
          </p:cNvSpPr>
          <p:nvPr>
            <p:ph sz="half" idx="2"/>
          </p:nvPr>
        </p:nvSpPr>
        <p:spPr/>
        <p:txBody>
          <a:bodyPr>
            <a:normAutofit fontScale="77500" lnSpcReduction="20000"/>
          </a:bodyPr>
          <a:lstStyle/>
          <a:p>
            <a:endParaRPr lang="el-GR" dirty="0"/>
          </a:p>
        </p:txBody>
      </p:sp>
      <p:sp>
        <p:nvSpPr>
          <p:cNvPr id="4" name="Title 3"/>
          <p:cNvSpPr>
            <a:spLocks noGrp="1"/>
          </p:cNvSpPr>
          <p:nvPr>
            <p:ph type="title"/>
          </p:nvPr>
        </p:nvSpPr>
        <p:spPr>
          <a:xfrm>
            <a:off x="539552" y="260648"/>
            <a:ext cx="8229600" cy="11430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l-GR" dirty="0">
                <a:solidFill>
                  <a:schemeClr val="accent3"/>
                </a:solidFill>
              </a:rPr>
              <a:t>Γενικά</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484784"/>
            <a:ext cx="4058816"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2856818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r>
              <a:rPr lang="el-GR" dirty="0">
                <a:solidFill>
                  <a:srgbClr val="7030A0"/>
                </a:solidFill>
              </a:rPr>
              <a:t>«Το Ρομπότ είναι μία κατασκευή, που μπορεί να εκτελεί προγραμματισμένες εργασίες, αλλά σε αντίθεση με τις απλές μηχανές ακολουθεί τη μέθοδο: αντιλαμβάνομαι, σκέπτομαι, ενεργώ. Το Ρομπότ καθοδηγείται από ένα ηλεκτρονικό κύκλωμα και από κάποιο πρόγραμμα υπολογιστή και αποτελείται από δομικά μέρη (δοκοί, γρανάζια, ρόδες ..), ηλεκτρονικά (μονάδα εγκεφάλου…), αισθητήρες (χρώματος, φωτός, κίνησης, απόστασης…..) και κινητήρες. Συνήθως χρησιμοποιείται για την εκτέλεση επικίνδυνων ή δύσκολων (για ανθρώπους) εργασιών ή για να αυτοματοποιήσει μονότονες επαναλαμβανόμενες εργασίες, που ωστόσο πρέπει να γίνονται με μεγάλη ταχύτητα και ακρίβεια».</a:t>
            </a:r>
          </a:p>
        </p:txBody>
      </p:sp>
      <p:sp>
        <p:nvSpPr>
          <p:cNvPr id="3" name="Content Placeholder 2"/>
          <p:cNvSpPr>
            <a:spLocks noGrp="1"/>
          </p:cNvSpPr>
          <p:nvPr>
            <p:ph sz="half" idx="2"/>
          </p:nvPr>
        </p:nvSpPr>
        <p:spPr/>
        <p:txBody>
          <a:bodyPr>
            <a:normAutofit fontScale="55000" lnSpcReduction="20000"/>
          </a:bodyPr>
          <a:lstStyle/>
          <a:p>
            <a:endParaRPr lang="el-GR" dirty="0"/>
          </a:p>
        </p:txBody>
      </p:sp>
      <p:sp>
        <p:nvSpPr>
          <p:cNvPr id="4" name="Title 3"/>
          <p:cNvSpPr>
            <a:spLocks noGrp="1"/>
          </p:cNvSpPr>
          <p:nvPr>
            <p:ph type="title"/>
          </p:nvPr>
        </p:nvSpPr>
        <p:spPr>
          <a:xfrm>
            <a:off x="467544" y="260648"/>
            <a:ext cx="822960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l-GR" dirty="0">
                <a:solidFill>
                  <a:schemeClr val="tx2">
                    <a:lumMod val="25000"/>
                  </a:schemeClr>
                </a:solidFill>
              </a:rPr>
              <a:t>Η Ιστορία των Ρομπότ. Η εξέλιξή τους.</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484784"/>
            <a:ext cx="4032448" cy="4499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1799930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66</TotalTime>
  <Words>829</Words>
  <Application>Microsoft Office PowerPoint</Application>
  <PresentationFormat>Προβολή στην οθόνη (4:3)</PresentationFormat>
  <Paragraphs>26</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Concourse</vt:lpstr>
      <vt:lpstr>Τι είναι ρομπότ</vt:lpstr>
      <vt:lpstr>Γιατί ονομάζεται ρομπότ</vt:lpstr>
      <vt:lpstr>Πώς χρησιμοποιούνται</vt:lpstr>
      <vt:lpstr>ROBOT</vt:lpstr>
      <vt:lpstr>Ετυμολογία</vt:lpstr>
      <vt:lpstr>Ιστορία</vt:lpstr>
      <vt:lpstr>Στην τέχνη</vt:lpstr>
      <vt:lpstr>Γενικά</vt:lpstr>
      <vt:lpstr>Η Ιστορία των Ρομπότ. Η εξέλιξή τους.</vt:lpstr>
      <vt:lpstr> Η Ιστορία των Ρομπότ, οι πρώτοι μύθοι.</vt:lpstr>
      <vt:lpstr>Η Ιστορία των Ρομπότ, οι πρώτοι μύθοι.</vt:lpstr>
      <vt:lpstr>ΤΕΛΟΣ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 είναι ρομπότ</dc:title>
  <dc:creator>Student</dc:creator>
  <cp:lastModifiedBy>User</cp:lastModifiedBy>
  <cp:revision>7</cp:revision>
  <dcterms:created xsi:type="dcterms:W3CDTF">2018-05-09T08:05:30Z</dcterms:created>
  <dcterms:modified xsi:type="dcterms:W3CDTF">2018-05-09T20:44:08Z</dcterms:modified>
</cp:coreProperties>
</file>