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01" d="100"/>
          <a:sy n="101" d="100"/>
        </p:scale>
        <p:origin x="-90" y="-36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2/20/2018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4040" y="1469745"/>
            <a:ext cx="6086670" cy="1469398"/>
          </a:xfrm>
        </p:spPr>
        <p:txBody>
          <a:bodyPr>
            <a:normAutofit/>
          </a:bodyPr>
          <a:lstStyle/>
          <a:p>
            <a:pPr algn="ctr"/>
            <a:r>
              <a:rPr lang="el-GR" sz="3200" i="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Τα ψυγεία στην ζΩΗ μαΣ !!! </a:t>
            </a:r>
            <a:endParaRPr lang="en-US" sz="3200" dirty="0">
              <a:solidFill>
                <a:schemeClr val="accent6">
                  <a:lumMod val="75000"/>
                </a:schemeClr>
              </a:solidFill>
            </a:endParaRPr>
          </a:p>
        </p:txBody>
      </p:sp>
      <p:sp>
        <p:nvSpPr>
          <p:cNvPr id="3" name="Subtitle 2"/>
          <p:cNvSpPr>
            <a:spLocks noGrp="1"/>
          </p:cNvSpPr>
          <p:nvPr>
            <p:ph type="subTitle" idx="1"/>
          </p:nvPr>
        </p:nvSpPr>
        <p:spPr>
          <a:xfrm>
            <a:off x="9601200" y="5440091"/>
            <a:ext cx="2258008" cy="895395"/>
          </a:xfrm>
        </p:spPr>
        <p:style>
          <a:lnRef idx="0">
            <a:scrgbClr r="0" g="0" b="0"/>
          </a:lnRef>
          <a:fillRef idx="1003">
            <a:schemeClr val="dk2"/>
          </a:fillRef>
          <a:effectRef idx="0">
            <a:scrgbClr r="0" g="0" b="0"/>
          </a:effectRef>
          <a:fontRef idx="major"/>
        </p:style>
        <p:txBody>
          <a:bodyPr>
            <a:normAutofit fontScale="92500"/>
          </a:bodyPr>
          <a:lstStyle/>
          <a:p>
            <a:r>
              <a:rPr lang="el-GR" dirty="0" smtClean="0">
                <a:solidFill>
                  <a:schemeClr val="accent5">
                    <a:lumMod val="60000"/>
                    <a:lumOff val="40000"/>
                  </a:schemeClr>
                </a:solidFill>
              </a:rPr>
              <a:t>Απο</a:t>
            </a:r>
          </a:p>
          <a:p>
            <a:r>
              <a:rPr lang="el-GR" dirty="0" smtClean="0">
                <a:solidFill>
                  <a:schemeClr val="accent5">
                    <a:lumMod val="60000"/>
                    <a:lumOff val="40000"/>
                  </a:schemeClr>
                </a:solidFill>
              </a:rPr>
              <a:t>Μαρια Κλεανθουσ</a:t>
            </a:r>
            <a:endParaRPr lang="en-US" dirty="0">
              <a:solidFill>
                <a:schemeClr val="accent5">
                  <a:lumMod val="60000"/>
                  <a:lumOff val="40000"/>
                </a:schemeClr>
              </a:solidFill>
            </a:endParaRPr>
          </a:p>
        </p:txBody>
      </p:sp>
    </p:spTree>
    <p:extLst>
      <p:ext uri="{BB962C8B-B14F-4D97-AF65-F5344CB8AC3E}">
        <p14:creationId xmlns="" xmlns:p14="http://schemas.microsoft.com/office/powerpoint/2010/main" val="2526593619"/>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398" y="349228"/>
            <a:ext cx="3499701" cy="998805"/>
          </a:xfrm>
        </p:spPr>
        <p:txBody>
          <a:bodyPr>
            <a:normAutofit/>
          </a:bodyPr>
          <a:lstStyle/>
          <a:p>
            <a:r>
              <a:rPr lang="el-GR" sz="2000" u="sng" dirty="0" smtClean="0">
                <a:solidFill>
                  <a:schemeClr val="bg2">
                    <a:lumMod val="40000"/>
                    <a:lumOff val="60000"/>
                  </a:schemeClr>
                </a:solidFill>
              </a:rPr>
              <a:t>Η ιστορια του Ψυγειου</a:t>
            </a:r>
            <a:endParaRPr lang="en-US" sz="2000" u="sng" dirty="0">
              <a:solidFill>
                <a:schemeClr val="bg2">
                  <a:lumMod val="40000"/>
                  <a:lumOff val="60000"/>
                </a:schemeClr>
              </a:solidFill>
            </a:endParaRPr>
          </a:p>
        </p:txBody>
      </p:sp>
      <p:sp>
        <p:nvSpPr>
          <p:cNvPr id="4" name="Text Placeholder 3"/>
          <p:cNvSpPr>
            <a:spLocks noGrp="1"/>
          </p:cNvSpPr>
          <p:nvPr>
            <p:ph type="body" sz="half" idx="2"/>
          </p:nvPr>
        </p:nvSpPr>
        <p:spPr>
          <a:xfrm>
            <a:off x="516118" y="2007910"/>
            <a:ext cx="3680885" cy="3238543"/>
          </a:xfrm>
        </p:spPr>
        <p:txBody>
          <a:bodyPr/>
          <a:lstStyle/>
          <a:p>
            <a:r>
              <a:rPr lang="el-GR" dirty="0" smtClean="0"/>
              <a:t>Πριν την εφεύρεση των ψυγείων ήταν γνωστό ότι τα τρόφιμα διατηρούνται για μεγαλύτερο χρονικό διάστημα, όταν βρίσκονται σε ψυχρό περιβάλλον. Προσπάθειες για την κατασκευή ενός ψυγείου έγιναν κατά τα τέλη του 19ου αιώνα. Το ηλεκτρικό ψυγείο εφευρέθηκε το 1914 από τον </a:t>
            </a:r>
            <a:r>
              <a:rPr lang="el-GR" b="1" dirty="0" smtClean="0"/>
              <a:t>Nathaniel  Brackett Wales</a:t>
            </a:r>
            <a:r>
              <a:rPr lang="el-GR" dirty="0" smtClean="0"/>
              <a:t> στο Ντιτρόιτ του Μίσιγκαν προσπαθώντας να φτιάξει ένα απλό ηλεκτρικό ψυγείο για οικιακή χρήση.</a:t>
            </a:r>
            <a:endParaRPr lang="en-US" dirty="0"/>
          </a:p>
        </p:txBody>
      </p:sp>
      <p:pic>
        <p:nvPicPr>
          <p:cNvPr id="7" name="Content Placeholder 6" descr="μμμμ.jpg"/>
          <p:cNvPicPr>
            <a:picLocks noGrp="1" noChangeAspect="1"/>
          </p:cNvPicPr>
          <p:nvPr>
            <p:ph idx="1"/>
          </p:nvPr>
        </p:nvPicPr>
        <p:blipFill>
          <a:blip r:embed="rId2"/>
          <a:stretch>
            <a:fillRect/>
          </a:stretch>
        </p:blipFill>
        <p:spPr>
          <a:xfrm>
            <a:off x="5519603" y="900609"/>
            <a:ext cx="3794080" cy="4396964"/>
          </a:xfrm>
          <a:prstGeom prst="roundRect">
            <a:avLst>
              <a:gd name="adj" fmla="val 8594"/>
            </a:avLst>
          </a:prstGeom>
          <a:solidFill>
            <a:srgbClr val="FFFFFF">
              <a:shade val="85000"/>
            </a:srgbClr>
          </a:solidFill>
          <a:ln>
            <a:noFill/>
          </a:ln>
          <a:effectLst>
            <a:glow rad="101600">
              <a:schemeClr val="accent6">
                <a:lumMod val="20000"/>
                <a:lumOff val="80000"/>
                <a:alpha val="60000"/>
              </a:schemeClr>
            </a:glow>
            <a:reflection blurRad="12700" stA="38000" endPos="28000" dist="5000" dir="5400000" sy="-100000" algn="bl" rotWithShape="0"/>
            <a:softEdge rad="63500"/>
          </a:effectLst>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82" y="4817706"/>
            <a:ext cx="7779469" cy="508438"/>
          </a:xfrm>
        </p:spPr>
        <p:txBody>
          <a:bodyPr>
            <a:normAutofit/>
          </a:bodyPr>
          <a:lstStyle/>
          <a:p>
            <a:r>
              <a:rPr lang="el-GR" sz="2000" b="1" i="1" dirty="0" smtClean="0">
                <a:solidFill>
                  <a:schemeClr val="bg1">
                    <a:lumMod val="95000"/>
                    <a:lumOff val="5000"/>
                  </a:schemeClr>
                </a:solidFill>
              </a:rPr>
              <a:t>Εδώ να ένα από τα πρώτα ψυγεία που υπήρξαν</a:t>
            </a:r>
            <a:r>
              <a:rPr lang="en-US" sz="2000" b="1" i="1" dirty="0" smtClean="0">
                <a:solidFill>
                  <a:schemeClr val="bg1">
                    <a:lumMod val="95000"/>
                    <a:lumOff val="5000"/>
                  </a:schemeClr>
                </a:solidFill>
              </a:rPr>
              <a:t> ….</a:t>
            </a:r>
            <a:r>
              <a:rPr lang="el-GR" sz="2000" b="1" i="1" dirty="0" smtClean="0">
                <a:solidFill>
                  <a:schemeClr val="bg1">
                    <a:lumMod val="95000"/>
                    <a:lumOff val="5000"/>
                  </a:schemeClr>
                </a:solidFill>
              </a:rPr>
              <a:t> </a:t>
            </a:r>
            <a:endParaRPr lang="en-US" sz="2000" b="1" i="1" dirty="0">
              <a:solidFill>
                <a:schemeClr val="bg1">
                  <a:lumMod val="95000"/>
                  <a:lumOff val="5000"/>
                </a:schemeClr>
              </a:solidFill>
            </a:endParaRPr>
          </a:p>
        </p:txBody>
      </p:sp>
      <p:pic>
        <p:nvPicPr>
          <p:cNvPr id="11" name="Picture Placeholder 10" descr="images (1).jpg"/>
          <p:cNvPicPr>
            <a:picLocks noGrp="1" noChangeAspect="1"/>
          </p:cNvPicPr>
          <p:nvPr>
            <p:ph type="pic" idx="1"/>
          </p:nvPr>
        </p:nvPicPr>
        <p:blipFill>
          <a:blip r:embed="rId2"/>
          <a:srcRect t="13271" b="13271"/>
          <a:stretch>
            <a:fillRect/>
          </a:stretch>
        </p:blipFill>
        <p:spPr>
          <a:xfrm>
            <a:off x="1701538" y="310349"/>
            <a:ext cx="8206033" cy="4054262"/>
          </a:xfrm>
          <a:effectLst>
            <a:outerShdw blurRad="850900" dir="2580000" sx="73000" sy="73000" algn="tl" rotWithShape="0">
              <a:schemeClr val="accent1">
                <a:alpha val="76000"/>
              </a:schemeClr>
            </a:outerShdw>
          </a:effectLst>
          <a:scene3d>
            <a:camera prst="orthographicFront">
              <a:rot lat="21299999" lon="300000" rev="0"/>
            </a:camera>
            <a:lightRig rig="threePt" dir="t"/>
          </a:scene3d>
          <a:sp3d>
            <a:bevelB/>
          </a:sp3d>
        </p:spPr>
      </p:pic>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385" y="678729"/>
            <a:ext cx="3499701" cy="848413"/>
          </a:xfrm>
        </p:spPr>
        <p:txBody>
          <a:bodyPr>
            <a:normAutofit/>
          </a:bodyPr>
          <a:lstStyle/>
          <a:p>
            <a:r>
              <a:rPr lang="el-GR" sz="1800" i="1" dirty="0" smtClean="0">
                <a:solidFill>
                  <a:schemeClr val="bg1"/>
                </a:solidFill>
                <a:effectLst>
                  <a:outerShdw blurRad="38100" dist="38100" dir="2700000" algn="tl">
                    <a:srgbClr val="000000">
                      <a:alpha val="43137"/>
                    </a:srgbClr>
                  </a:outerShdw>
                </a:effectLst>
              </a:rPr>
              <a:t>Η συνεχεία ….</a:t>
            </a:r>
            <a:endParaRPr lang="en-US" sz="1800" i="1" dirty="0">
              <a:solidFill>
                <a:schemeClr val="bg1"/>
              </a:solidFill>
              <a:effectLst>
                <a:outerShdw blurRad="38100" dist="38100" dir="2700000" algn="tl">
                  <a:srgbClr val="000000">
                    <a:alpha val="43137"/>
                  </a:srgbClr>
                </a:outerShdw>
              </a:effectLst>
            </a:endParaRPr>
          </a:p>
        </p:txBody>
      </p:sp>
      <p:pic>
        <p:nvPicPr>
          <p:cNvPr id="5" name="Content Placeholder 4" descr="images.jpg"/>
          <p:cNvPicPr>
            <a:picLocks noGrp="1" noChangeAspect="1"/>
          </p:cNvPicPr>
          <p:nvPr>
            <p:ph idx="1"/>
          </p:nvPr>
        </p:nvPicPr>
        <p:blipFill>
          <a:blip r:embed="rId2"/>
          <a:stretch>
            <a:fillRect/>
          </a:stretch>
        </p:blipFill>
        <p:spPr>
          <a:xfrm>
            <a:off x="5665295" y="1503181"/>
            <a:ext cx="3724177" cy="295569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Text Placeholder 3"/>
          <p:cNvSpPr>
            <a:spLocks noGrp="1"/>
          </p:cNvSpPr>
          <p:nvPr>
            <p:ph type="body" sz="half" idx="2"/>
          </p:nvPr>
        </p:nvSpPr>
        <p:spPr>
          <a:xfrm>
            <a:off x="478411" y="1857081"/>
            <a:ext cx="3680885" cy="3342238"/>
          </a:xfrm>
        </p:spPr>
        <p:txBody>
          <a:bodyPr>
            <a:normAutofit fontScale="92500"/>
          </a:bodyPr>
          <a:lstStyle/>
          <a:p>
            <a:r>
              <a:rPr lang="el-GR" dirty="0" smtClean="0"/>
              <a:t>Τα πρώτα ψυγεία λειτουργούσαν με πάγο, ενώ η ψυκτική τους ικανότητα διαρκούσε μέχρι να λιώσει ο πάγος, συνήθως μία μέρα. Μετά την κατασκευή της αντλίας θερμότητας, η οποία λειτουργεί με ηλεκτρικό ρεύμα, εμφανίστηκαν στην αγορά τα ηλεκτρικά ψυγεία. Με τον καιρό τα ηλεκτρικά ψυγεία εξελίχθηκαν, έτσι στην αγορά κυκλοφορούν ψυγεία με κατάψυξη και κάποια άλλα έχουν και περιφερειακούς μηχανισμούς. Τα πρώτα ηλεκτρικά ψυγεία λειτουργούσαν με φρεόν, το οποίο αποδείχθηκε ότι προκαλεί την τρύπα του όζοντος, οπότε απαγορεύθηκε η χρήση τους.</a:t>
            </a:r>
            <a:endParaRPr lang="en-US" dirty="0"/>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273" y="461913"/>
            <a:ext cx="3073139" cy="820133"/>
          </a:xfrm>
          <a:blipFill>
            <a:blip r:embed="rId2"/>
            <a:stretch>
              <a:fillRect/>
            </a:stretch>
          </a:blipFill>
          <a:ln w="6350">
            <a:solidFill>
              <a:schemeClr val="tx1"/>
            </a:solidFill>
          </a:ln>
        </p:spPr>
        <p:txBody>
          <a:bodyPr>
            <a:normAutofit/>
          </a:bodyPr>
          <a:lstStyle/>
          <a:p>
            <a:r>
              <a:rPr lang="el-GR" sz="1800" dirty="0" smtClean="0">
                <a:solidFill>
                  <a:srgbClr val="0000FF"/>
                </a:solidFill>
              </a:rPr>
              <a:t>                        </a:t>
            </a:r>
            <a:r>
              <a:rPr lang="el-GR" sz="1800" u="sng" dirty="0" smtClean="0">
                <a:solidFill>
                  <a:srgbClr val="FF0000"/>
                </a:solidFill>
              </a:rPr>
              <a:t>ΠληροφοριεΣ </a:t>
            </a:r>
            <a:endParaRPr lang="en-US" sz="1800" u="sng" dirty="0">
              <a:solidFill>
                <a:srgbClr val="FF0000"/>
              </a:solidFill>
            </a:endParaRPr>
          </a:p>
        </p:txBody>
      </p:sp>
      <p:sp>
        <p:nvSpPr>
          <p:cNvPr id="4" name="Text Placeholder 3"/>
          <p:cNvSpPr>
            <a:spLocks noGrp="1"/>
          </p:cNvSpPr>
          <p:nvPr>
            <p:ph type="body" sz="half" idx="2"/>
          </p:nvPr>
        </p:nvSpPr>
        <p:spPr>
          <a:xfrm>
            <a:off x="6549272" y="1923071"/>
            <a:ext cx="3546835" cy="4232634"/>
          </a:xfrm>
        </p:spPr>
        <p:txBody>
          <a:bodyPr>
            <a:noAutofit/>
          </a:bodyPr>
          <a:lstStyle/>
          <a:p>
            <a:r>
              <a:rPr lang="el-GR" sz="1800" dirty="0" smtClean="0"/>
              <a:t>Το </a:t>
            </a:r>
            <a:r>
              <a:rPr lang="el-GR" sz="1800" b="1" dirty="0" smtClean="0"/>
              <a:t>ψυγείο</a:t>
            </a:r>
            <a:r>
              <a:rPr lang="el-GR" sz="1800" dirty="0" smtClean="0"/>
              <a:t> είναι συσκευή που λειτουργεί ως μέσο αποθήκευσης με αντλία θερμότητας. Χρησιμοποιείται για αποθήκευση προϊόντων, κατά κύριο λόγο τροφίμων. Πολλά τρόφιμα διατηρούνται για περισσότερο χρονικό διάστημα σε ψυχρό και σκοτεινό περιβάλλον παρά έξω από αυτό. Ένα τυπικό οικιακό ψυγείο περιλαμβάνει δύο κύριους μη συγκοινωνούντες χώρους, τη </a:t>
            </a:r>
            <a:r>
              <a:rPr lang="el-GR" sz="1800" i="1" dirty="0" smtClean="0"/>
              <a:t>συντήρηση</a:t>
            </a:r>
            <a:r>
              <a:rPr lang="el-GR" sz="1800" dirty="0" smtClean="0"/>
              <a:t> και την </a:t>
            </a:r>
            <a:r>
              <a:rPr lang="el-GR" sz="1800" i="1" dirty="0" smtClean="0"/>
              <a:t>κατάψυξη</a:t>
            </a:r>
            <a:r>
              <a:rPr lang="el-GR" sz="1800" dirty="0" smtClean="0"/>
              <a:t>. Η συντήρηση έχει χαμηλή θερμοκρασία, αλλά δεν είναι αρκετή για να παγώσει το νερό. </a:t>
            </a:r>
            <a:endParaRPr lang="en-US" sz="1800" dirty="0"/>
          </a:p>
        </p:txBody>
      </p:sp>
      <p:pic>
        <p:nvPicPr>
          <p:cNvPr id="12" name="Content Placeholder 11" descr="download (3).jpg"/>
          <p:cNvPicPr>
            <a:picLocks noGrp="1" noChangeAspect="1"/>
          </p:cNvPicPr>
          <p:nvPr>
            <p:ph idx="1"/>
          </p:nvPr>
        </p:nvPicPr>
        <p:blipFill>
          <a:blip r:embed="rId3"/>
          <a:stretch>
            <a:fillRect/>
          </a:stretch>
        </p:blipFill>
        <p:spPr>
          <a:xfrm>
            <a:off x="812342" y="1725107"/>
            <a:ext cx="4341918" cy="32522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70" y="311521"/>
            <a:ext cx="3537408" cy="1093073"/>
          </a:xfrm>
        </p:spPr>
        <p:txBody>
          <a:bodyPr>
            <a:normAutofit/>
          </a:bodyPr>
          <a:lstStyle/>
          <a:p>
            <a:pPr algn="ctr"/>
            <a:r>
              <a:rPr lang="el-GR" sz="2800" dirty="0" smtClean="0">
                <a:solidFill>
                  <a:schemeClr val="bg2">
                    <a:lumMod val="60000"/>
                    <a:lumOff val="40000"/>
                  </a:schemeClr>
                </a:solidFill>
              </a:rPr>
              <a:t>ΨΥΓΕΙΑ </a:t>
            </a:r>
            <a:endParaRPr lang="en-US" sz="2800" dirty="0">
              <a:solidFill>
                <a:schemeClr val="bg2">
                  <a:lumMod val="60000"/>
                  <a:lumOff val="40000"/>
                </a:schemeClr>
              </a:solidFill>
            </a:endParaRPr>
          </a:p>
        </p:txBody>
      </p:sp>
      <p:pic>
        <p:nvPicPr>
          <p:cNvPr id="7" name="Content Placeholder 6" descr="2779a850f7202cdcb6b1dcac0389f796_L.png"/>
          <p:cNvPicPr>
            <a:picLocks noGrp="1" noChangeAspect="1"/>
          </p:cNvPicPr>
          <p:nvPr>
            <p:ph idx="1"/>
          </p:nvPr>
        </p:nvPicPr>
        <p:blipFill>
          <a:blip r:embed="rId2"/>
          <a:stretch>
            <a:fillRect/>
          </a:stretch>
        </p:blipFill>
        <p:spPr>
          <a:xfrm>
            <a:off x="4817884" y="1093510"/>
            <a:ext cx="4910578" cy="3902696"/>
          </a:xfrm>
        </p:spPr>
      </p:pic>
      <p:sp>
        <p:nvSpPr>
          <p:cNvPr id="4" name="Text Placeholder 3"/>
          <p:cNvSpPr>
            <a:spLocks noGrp="1"/>
          </p:cNvSpPr>
          <p:nvPr>
            <p:ph type="body" sz="half" idx="2"/>
          </p:nvPr>
        </p:nvSpPr>
        <p:spPr>
          <a:xfrm>
            <a:off x="695228" y="1743959"/>
            <a:ext cx="3339444" cy="4002116"/>
          </a:xfrm>
        </p:spPr>
        <p:txBody>
          <a:bodyPr>
            <a:normAutofit/>
          </a:bodyPr>
          <a:lstStyle/>
          <a:p>
            <a:r>
              <a:rPr lang="el-GR" sz="1800" dirty="0" smtClean="0"/>
              <a:t>Προορίζεται για προϊόντα που θα καταναλωθούν εντός μιας βδομάδας ή ενός μήνα. Η κατάψυξη έχει κατά κανόνα χαμηλότερη θερμοκρασία, ώστε να μετατραπεί το νερό σε πάγο, ενώ προορίζεται για αποθήκευση προϊόντων για μήνες. Άλλα ψυγεία έχουν μηχανισμό για την παραγωγή παγοκύβων ή ψύκτη, δηλαδή βρύση κρύου </a:t>
            </a:r>
            <a:r>
              <a:rPr lang="el-GR" sz="1800" dirty="0" smtClean="0"/>
              <a:t>νερού</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1672" y="782862"/>
            <a:ext cx="5281368" cy="857402"/>
          </a:xfrm>
        </p:spPr>
        <p:txBody>
          <a:bodyPr/>
          <a:lstStyle/>
          <a:p>
            <a:r>
              <a:rPr lang="el-GR" dirty="0" smtClean="0">
                <a:solidFill>
                  <a:schemeClr val="bg2">
                    <a:lumMod val="60000"/>
                    <a:lumOff val="40000"/>
                  </a:schemeClr>
                </a:solidFill>
              </a:rPr>
              <a:t>ΤΑ ΝΕΑ ΨΥΓΕΙΑ ΕΊΝΑΙ ΚΑΠΟΣ ΕΤΣΙ  </a:t>
            </a:r>
            <a:endParaRPr lang="en-US" dirty="0">
              <a:solidFill>
                <a:schemeClr val="bg2">
                  <a:lumMod val="60000"/>
                  <a:lumOff val="40000"/>
                </a:schemeClr>
              </a:solidFill>
            </a:endParaRPr>
          </a:p>
        </p:txBody>
      </p:sp>
      <p:pic>
        <p:nvPicPr>
          <p:cNvPr id="5" name="Content Placeholder 4" descr="c7595-1m.jpg"/>
          <p:cNvPicPr>
            <a:picLocks noGrp="1" noChangeAspect="1"/>
          </p:cNvPicPr>
          <p:nvPr>
            <p:ph idx="1"/>
          </p:nvPr>
        </p:nvPicPr>
        <p:blipFill>
          <a:blip r:embed="rId2"/>
          <a:stretch>
            <a:fillRect/>
          </a:stretch>
        </p:blipFill>
        <p:spPr>
          <a:xfrm>
            <a:off x="3412388" y="2187017"/>
            <a:ext cx="4195043" cy="419504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0541" y="0"/>
            <a:ext cx="3680885" cy="1268343"/>
          </a:xfrm>
        </p:spPr>
        <p:txBody>
          <a:bodyPr>
            <a:normAutofit/>
          </a:bodyPr>
          <a:lstStyle/>
          <a:p>
            <a:r>
              <a:rPr lang="el-GR" sz="2000" dirty="0" smtClean="0">
                <a:solidFill>
                  <a:schemeClr val="accent5">
                    <a:lumMod val="60000"/>
                    <a:lumOff val="40000"/>
                  </a:schemeClr>
                </a:solidFill>
              </a:rPr>
              <a:t>Τμήματα του ψυγείου</a:t>
            </a:r>
            <a:r>
              <a:rPr lang="el-GR" sz="1800" dirty="0" smtClean="0"/>
              <a:t/>
            </a:r>
            <a:br>
              <a:rPr lang="el-GR" sz="1800" dirty="0" smtClean="0"/>
            </a:br>
            <a:endParaRPr lang="en-US" sz="1800" dirty="0"/>
          </a:p>
        </p:txBody>
      </p:sp>
      <p:sp>
        <p:nvSpPr>
          <p:cNvPr id="4" name="Text Placeholder 3"/>
          <p:cNvSpPr>
            <a:spLocks noGrp="1"/>
          </p:cNvSpPr>
          <p:nvPr>
            <p:ph type="body" sz="half" idx="2"/>
          </p:nvPr>
        </p:nvSpPr>
        <p:spPr>
          <a:xfrm>
            <a:off x="1053446" y="1150071"/>
            <a:ext cx="4480087" cy="5227164"/>
          </a:xfrm>
        </p:spPr>
        <p:txBody>
          <a:bodyPr>
            <a:normAutofit fontScale="92500" lnSpcReduction="10000"/>
          </a:bodyPr>
          <a:lstStyle/>
          <a:p>
            <a:r>
              <a:rPr lang="el-GR" dirty="0" smtClean="0"/>
              <a:t>Ορισμένα μέρη από τα οποία το ψυγείο αποτελείται είναι τα εξής:</a:t>
            </a:r>
          </a:p>
          <a:p>
            <a:pPr>
              <a:buFont typeface="Arial" pitchFamily="34" charset="0"/>
              <a:buChar char="•"/>
            </a:pPr>
            <a:r>
              <a:rPr lang="el-GR" dirty="0" smtClean="0"/>
              <a:t>Κοιλότητα κινητού καταψύκτη.</a:t>
            </a:r>
          </a:p>
          <a:p>
            <a:pPr>
              <a:buFont typeface="Arial" pitchFamily="34" charset="0"/>
              <a:buChar char="•"/>
            </a:pPr>
            <a:r>
              <a:rPr lang="el-GR" dirty="0" smtClean="0"/>
              <a:t>Αγωγός - Συμπυκνωτής.</a:t>
            </a:r>
          </a:p>
          <a:p>
            <a:pPr>
              <a:buFont typeface="Arial" pitchFamily="34" charset="0"/>
              <a:buChar char="•"/>
            </a:pPr>
            <a:r>
              <a:rPr lang="el-GR" dirty="0" smtClean="0"/>
              <a:t>Στενή βαλβίδα στον Αγωγό.</a:t>
            </a:r>
          </a:p>
          <a:p>
            <a:pPr>
              <a:buFont typeface="Arial" pitchFamily="34" charset="0"/>
              <a:buChar char="•"/>
            </a:pPr>
            <a:r>
              <a:rPr lang="el-GR" dirty="0" smtClean="0"/>
              <a:t>Μεταλλικό Πλέγμα διασποράς θερμότητας.</a:t>
            </a:r>
          </a:p>
          <a:p>
            <a:pPr>
              <a:buFont typeface="Arial" pitchFamily="34" charset="0"/>
              <a:buChar char="•"/>
            </a:pPr>
            <a:r>
              <a:rPr lang="el-GR" dirty="0" smtClean="0"/>
              <a:t>Τμήμα κατάψυξης: Το μοτέρ, μεταφέρει το ψυκτικό υγρό, μέσα από έναν αγωγό, στο τμήμα κατάψυξης. Όταν φτάσει σε αυτόν τον χώρο, πιέζεται για να περάσει μέσα από μία στενή δίοδο-βαλβίδα. Τότε, το ψυκτικό υγρό, μετατρέπεται σε ατμό ο οποίος διατρέχει τον κενό χώρο στον καταψύκτη.</a:t>
            </a:r>
          </a:p>
          <a:p>
            <a:pPr>
              <a:buFont typeface="Arial" pitchFamily="34" charset="0"/>
              <a:buChar char="•"/>
            </a:pPr>
            <a:r>
              <a:rPr lang="el-GR" dirty="0" smtClean="0"/>
              <a:t>Μονωτικό Πλαίσιο: Κάθε ψυγείο, έχει και ένα ειδικό πλαίσιο, το οποίο, εμποδίζει τη θερμότητα του αέρα να μπει μέσα στα τρόφιμα και να τα προσβάλει. Το εξωτερικό του ψυγείου, είναι κατασκευασμένο από λεπτά, μεταλλικά φύλλα, ενώ το πιο μέσα μέρος, αποτελείται από σκληρό πλαστικό. Ανάμεσα στα δύο αυτά μέρη, υπάρχει ένα παχύ στρώμα μονωτικού, το οποίο λειτουργεί ως φράγμα, στην έξω θερμότητα.</a:t>
            </a:r>
          </a:p>
          <a:p>
            <a:endParaRPr lang="en-US" dirty="0"/>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download (4).jpg"/>
          <p:cNvPicPr>
            <a:picLocks noGrp="1" noChangeAspect="1"/>
          </p:cNvPicPr>
          <p:nvPr>
            <p:ph idx="1"/>
          </p:nvPr>
        </p:nvPicPr>
        <p:blipFill>
          <a:blip r:embed="rId2"/>
          <a:stretch>
            <a:fillRect/>
          </a:stretch>
        </p:blipFill>
        <p:spPr>
          <a:xfrm>
            <a:off x="2995153" y="1395167"/>
            <a:ext cx="5729729" cy="320864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79</TotalTime>
  <Words>294</Words>
  <Application>Microsoft Office PowerPoint</Application>
  <PresentationFormat>Custom</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Celestial</vt:lpstr>
      <vt:lpstr>Τα ψυγεία στην ζΩΗ μαΣ !!! </vt:lpstr>
      <vt:lpstr>Η ιστορια του Ψυγειου</vt:lpstr>
      <vt:lpstr>Εδώ να ένα από τα πρώτα ψυγεία που υπήρξαν …. </vt:lpstr>
      <vt:lpstr>Η συνεχεία ….</vt:lpstr>
      <vt:lpstr>                        ΠληροφοριεΣ </vt:lpstr>
      <vt:lpstr>ΨΥΓΕΙΑ </vt:lpstr>
      <vt:lpstr>ΤΑ ΝΕΑ ΨΥΓΕΙΑ ΕΊΝΑΙ ΚΑΠΟΣ ΕΤΣΙ  </vt:lpstr>
      <vt:lpstr>Τμήματα του ψυγείου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2014-09-12T02:08:24Z</dcterms:created>
  <dcterms:modified xsi:type="dcterms:W3CDTF">2018-02-20T04:17:27Z</dcterms:modified>
</cp:coreProperties>
</file>