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  <p:embeddedFont>
      <p:font typeface="Maven Pro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Nunito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7" Type="http://schemas.openxmlformats.org/officeDocument/2006/relationships/font" Target="fonts/MavenPro-regular.fntdata"/><Relationship Id="rId16" Type="http://schemas.openxmlformats.org/officeDocument/2006/relationships/font" Target="fonts/Nuni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aven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x="824000" y="1613825"/>
            <a:ext cx="6526800" cy="271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Επιχειρηματολογούμε</a:t>
            </a:r>
            <a:r>
              <a:rPr lang="en-GB">
                <a:solidFill>
                  <a:srgbClr val="000000"/>
                </a:solidFill>
              </a:rPr>
              <a:t>…</a:t>
            </a:r>
            <a:endParaRPr b="1"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              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E599"/>
                </a:solidFill>
              </a:rPr>
              <a:t>Από τους μαθητές της Γ’2</a:t>
            </a:r>
            <a:endParaRPr>
              <a:solidFill>
                <a:srgbClr val="FFE5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540800" y="598575"/>
            <a:ext cx="8603100" cy="5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Ο πλανήτης Γη,τελικά, θα σωθεί  ή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θα καταστραφεί; </a:t>
            </a:r>
            <a:endParaRPr/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Τρόπος εργασίας</a:t>
            </a:r>
            <a:endParaRPr b="1" u="sng">
              <a:solidFill>
                <a:schemeClr val="accent3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chemeClr val="accent3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Χωριστήκαμε σε 2 ομάδες ανάλογα με το ποια ήταν η θέση μας στον προβληματισμό που έθεσε η δασκάλα.</a:t>
            </a:r>
            <a:endParaRPr>
              <a:solidFill>
                <a:srgbClr val="0000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27275"/>
            <a:ext cx="4591954" cy="254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370925" y="107738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Χρησιμοποιήσαμε το</a:t>
            </a:r>
            <a:endParaRPr/>
          </a:p>
          <a:p>
            <a:pPr indent="0" lvl="0" mar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 ανάλογο</a:t>
            </a:r>
            <a:endParaRPr/>
          </a:p>
          <a:p>
            <a:pPr indent="0" lvl="0" mar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 λεξιλόγιο για να</a:t>
            </a:r>
            <a:endParaRPr/>
          </a:p>
          <a:p>
            <a:pPr indent="0" lvl="0" mar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 επιχειρηματολογήσουμε σωστά!!!</a:t>
            </a:r>
            <a:endParaRPr/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825" y="152400"/>
            <a:ext cx="367645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Άποψη ομάδας 1</a:t>
            </a:r>
            <a:endParaRPr b="1"/>
          </a:p>
        </p:txBody>
      </p:sp>
      <p:sp>
        <p:nvSpPr>
          <p:cNvPr id="297" name="Shape 2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Ο πλανήτης Γη θα καταστραφεί στο μέλλον!</a:t>
            </a:r>
            <a:endParaRPr b="1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0000FF"/>
                </a:solidFill>
              </a:rPr>
              <a:t>Τα παιδιά εργάστηκαν ομαδικά, συζήτησαν και κατέγραψαν τα επιχειρήματά τους, για να στηρίξουν την άποψή τους!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527603" cy="3395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00" y="435275"/>
            <a:ext cx="4273345" cy="42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4950" y="435275"/>
            <a:ext cx="3856648" cy="42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Άποψη ομάδας 2</a:t>
            </a:r>
            <a:endParaRPr b="1"/>
          </a:p>
        </p:txBody>
      </p:sp>
      <p:sp>
        <p:nvSpPr>
          <p:cNvPr id="310" name="Shape 310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Ο πλανήτης Γη δεν θα καταστραφεί!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0000FF"/>
                </a:solidFill>
              </a:rPr>
              <a:t>Οι υποστηρικτές της θέσης αυτής                 συνεργάστηκαν και κατέγραψαν 3 δικά τους επιχειρήματα για να στηρίξουν την άποψή τους!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311448" cy="364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 b="0" l="0" r="11512" t="21085"/>
          <a:stretch/>
        </p:blipFill>
        <p:spPr>
          <a:xfrm>
            <a:off x="196250" y="484625"/>
            <a:ext cx="4307547" cy="417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3725" y="484625"/>
            <a:ext cx="4107872" cy="417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311700" y="157636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Στο τέλος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τα παιδιά των 2 ομάδων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ανακοίνωσαν τα επιχειρήματά τους 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και στήριξαν, επιτυχώς, την άποψή τους!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