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sldIdLst>
    <p:sldId id="257" r:id="rId2"/>
    <p:sldId id="256" r:id="rId3"/>
    <p:sldId id="263" r:id="rId4"/>
    <p:sldId id="258" r:id="rId5"/>
    <p:sldId id="259" r:id="rId6"/>
    <p:sldId id="261" r:id="rId7"/>
    <p:sldId id="262" r:id="rId8"/>
    <p:sldId id="265" r:id="rId9"/>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9" autoAdjust="0"/>
    <p:restoredTop sz="94660"/>
  </p:normalViewPr>
  <p:slideViewPr>
    <p:cSldViewPr snapToGrid="0">
      <p:cViewPr varScale="1">
        <p:scale>
          <a:sx n="64" d="100"/>
          <a:sy n="64" d="100"/>
        </p:scale>
        <p:origin x="-120" y="-3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532369"/>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08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204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09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3498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223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14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42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4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6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85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40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24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60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77790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493042"/>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44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5/9/2017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008499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cyprus.topodigos.gr/info/spot/arhaiologiko-parko-pafo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visitpafos.org.cy/Paphos_Mosaics_gr.asp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gr.depositphotos.com/63935793/stock-photo-roman-mosaic-at-the-villa.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isitpafos.org.cy/Tombs_of_the_Kings_gr.aspx"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isitpafos.org.cy/Saranta_Kolones_gr.aspx"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audio" Target="../media/audio2.wav"/><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εισοδος αρχαιολογικου παρκου παφο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60" y="621254"/>
            <a:ext cx="10959353" cy="5567082"/>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65548714"/>
      </p:ext>
    </p:extLst>
  </p:cSld>
  <p:clrMapOvr>
    <a:masterClrMapping/>
  </p:clrMapOvr>
  <mc:AlternateContent xmlns:mc="http://schemas.openxmlformats.org/markup-compatibility/2006" xmlns:p14="http://schemas.microsoft.com/office/powerpoint/2010/main">
    <mc:Choice Requires="p14">
      <p:transition p14:dur="10">
        <p14:vortex dir="d"/>
        <p:sndAc>
          <p:stSnd>
            <p:snd r:embed="rId2" name="type.wav"/>
          </p:stSnd>
        </p:sndAc>
      </p:transition>
    </mc:Choice>
    <mc:Fallback xmlns="">
      <p:transition>
        <p:fade/>
        <p:sndAc>
          <p:stSnd>
            <p:snd r:embed="rId4"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458201"/>
            <a:ext cx="7197726" cy="2421464"/>
          </a:xfrm>
        </p:spPr>
        <p:txBody>
          <a:bodyPr>
            <a:prstTxWarp prst="textChevron">
              <a:avLst/>
            </a:prstTxWarp>
            <a:noAutofit/>
          </a:bodyPr>
          <a:lstStyle/>
          <a:p>
            <a:r>
              <a:rPr lang="el-GR" sz="6000" dirty="0" smtClean="0"/>
              <a:t> Αρχαιολογικό Πάρκο Πάφου</a:t>
            </a:r>
            <a:endParaRPr lang="en-GB" sz="6000" dirty="0"/>
          </a:p>
        </p:txBody>
      </p:sp>
      <p:sp>
        <p:nvSpPr>
          <p:cNvPr id="3" name="Subtitle 2"/>
          <p:cNvSpPr>
            <a:spLocks noGrp="1"/>
          </p:cNvSpPr>
          <p:nvPr>
            <p:ph type="subTitle" idx="1"/>
          </p:nvPr>
        </p:nvSpPr>
        <p:spPr/>
        <p:txBody>
          <a:bodyPr/>
          <a:lstStyle/>
          <a:p>
            <a:pPr algn="ctr"/>
            <a:r>
              <a:rPr lang="el-GR" dirty="0" smtClean="0"/>
              <a:t>Από τους μαθητές:</a:t>
            </a:r>
          </a:p>
          <a:p>
            <a:pPr algn="ctr"/>
            <a:r>
              <a:rPr lang="el-GR" dirty="0" smtClean="0"/>
              <a:t>Μάριος Χρυσάνθου , Μαρία Αθανασίου ,Κωνσταντίνα Λοΐζου, </a:t>
            </a:r>
            <a:r>
              <a:rPr lang="el-GR" dirty="0" err="1" smtClean="0"/>
              <a:t>Πέτια</a:t>
            </a:r>
            <a:r>
              <a:rPr lang="el-GR" dirty="0" smtClean="0"/>
              <a:t> </a:t>
            </a:r>
            <a:r>
              <a:rPr lang="el-GR" dirty="0" err="1" smtClean="0"/>
              <a:t>Πετροβα</a:t>
            </a:r>
            <a:r>
              <a:rPr lang="el-GR" dirty="0" smtClean="0"/>
              <a:t>, Ορέστη Ιωάννου. </a:t>
            </a:r>
            <a:endParaRPr lang="en-GB" dirty="0"/>
          </a:p>
        </p:txBody>
      </p:sp>
    </p:spTree>
    <p:extLst>
      <p:ext uri="{BB962C8B-B14F-4D97-AF65-F5344CB8AC3E}">
        <p14:creationId xmlns:p14="http://schemas.microsoft.com/office/powerpoint/2010/main" val="1395418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710" y="851504"/>
            <a:ext cx="9601196" cy="1303867"/>
          </a:xfrm>
        </p:spPr>
        <p:txBody>
          <a:bodyPr>
            <a:normAutofit/>
          </a:bodyPr>
          <a:lstStyle/>
          <a:p>
            <a:r>
              <a:rPr lang="el-GR" dirty="0" smtClean="0"/>
              <a:t>Αρχαιολογικό </a:t>
            </a:r>
            <a:r>
              <a:rPr lang="el-GR" dirty="0"/>
              <a:t>Π</a:t>
            </a:r>
            <a:r>
              <a:rPr lang="el-GR" dirty="0" smtClean="0"/>
              <a:t>άρκο Πάφου</a:t>
            </a:r>
            <a:endParaRPr lang="en-GB" dirty="0"/>
          </a:p>
        </p:txBody>
      </p:sp>
      <p:pic>
        <p:nvPicPr>
          <p:cNvPr id="7170" name="Picture 2" descr="Image result for αρχαιολογικό πάρκο πάφ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123" y="2281326"/>
            <a:ext cx="4362630" cy="27609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2185" y="5400229"/>
            <a:ext cx="3721690" cy="984885"/>
          </a:xfrm>
          <a:prstGeom prst="rect">
            <a:avLst/>
          </a:prstGeom>
          <a:noFill/>
        </p:spPr>
        <p:txBody>
          <a:bodyPr wrap="square" rtlCol="0">
            <a:spAutoFit/>
          </a:bodyPr>
          <a:lstStyle/>
          <a:p>
            <a:r>
              <a:rPr lang="el-GR" sz="1100" dirty="0" smtClean="0"/>
              <a:t>Σύνδεσμος(Γενικές Πληροφορίες για το αρχαιολογικό πάρκο 1</a:t>
            </a:r>
          </a:p>
          <a:p>
            <a:r>
              <a:rPr lang="el-GR" sz="1100" dirty="0" smtClean="0"/>
              <a:t>.</a:t>
            </a:r>
            <a:r>
              <a:rPr lang="en-GB" sz="1100" dirty="0" smtClean="0">
                <a:hlinkClick r:id="rId3"/>
              </a:rPr>
              <a:t>http</a:t>
            </a:r>
            <a:r>
              <a:rPr lang="en-GB" sz="1100" dirty="0">
                <a:hlinkClick r:id="rId3"/>
              </a:rPr>
              <a:t>://cyprus.topodigos.gr/info/spot/arhaiologiko-parko-pafoy</a:t>
            </a:r>
            <a:r>
              <a:rPr lang="el-GR" sz="1100" dirty="0"/>
              <a:t> </a:t>
            </a:r>
          </a:p>
          <a:p>
            <a:endParaRPr lang="en-GB" dirty="0"/>
          </a:p>
          <a:p>
            <a:endParaRPr lang="en-GB" dirty="0"/>
          </a:p>
        </p:txBody>
      </p:sp>
      <p:sp>
        <p:nvSpPr>
          <p:cNvPr id="5" name="TextBox 4"/>
          <p:cNvSpPr txBox="1"/>
          <p:nvPr/>
        </p:nvSpPr>
        <p:spPr>
          <a:xfrm>
            <a:off x="1275278" y="2250170"/>
            <a:ext cx="5459104" cy="4154984"/>
          </a:xfrm>
          <a:prstGeom prst="rect">
            <a:avLst/>
          </a:prstGeom>
          <a:noFill/>
        </p:spPr>
        <p:txBody>
          <a:bodyPr wrap="square" rtlCol="0">
            <a:spAutoFit/>
          </a:bodyPr>
          <a:lstStyle/>
          <a:p>
            <a:r>
              <a:rPr lang="el-GR" sz="2400" dirty="0">
                <a:solidFill>
                  <a:srgbClr val="FF0000"/>
                </a:solidFill>
              </a:rPr>
              <a:t>Το Αρχαιολογικό Πάρκο αποτελεί έναν από τους σημαντικότερους αρχαιολογικούς χώρους της Κύπρου.  O τελευταίος Βασιλιάς της </a:t>
            </a:r>
            <a:r>
              <a:rPr lang="el-GR" sz="2400" dirty="0" err="1">
                <a:solidFill>
                  <a:srgbClr val="FF0000"/>
                </a:solidFill>
              </a:rPr>
              <a:t>Παλαιπάφου</a:t>
            </a:r>
            <a:r>
              <a:rPr lang="el-GR" sz="2400" dirty="0">
                <a:solidFill>
                  <a:srgbClr val="FF0000"/>
                </a:solidFill>
              </a:rPr>
              <a:t>, </a:t>
            </a:r>
            <a:r>
              <a:rPr lang="el-GR" sz="2400" dirty="0" err="1">
                <a:solidFill>
                  <a:srgbClr val="FF0000"/>
                </a:solidFill>
              </a:rPr>
              <a:t>Νικοκλής</a:t>
            </a:r>
            <a:r>
              <a:rPr lang="el-GR" sz="2400" dirty="0">
                <a:solidFill>
                  <a:srgbClr val="FF0000"/>
                </a:solidFill>
              </a:rPr>
              <a:t>, αποφάσισε να μεταφέρει την Πόλη από την παλαιά της τοποθεσία στη σημερινή, κοντά στο Λιμάνι περί τα τέλη του 5ου με αρχές του 4ου αιώνα π.Χ. Η  Πάφος έγινε η πρωτεύουσα της Κύπρου από τον 2ο αιώνα </a:t>
            </a:r>
            <a:r>
              <a:rPr lang="el-GR" sz="2400" dirty="0" err="1">
                <a:solidFill>
                  <a:srgbClr val="FF0000"/>
                </a:solidFill>
              </a:rPr>
              <a:t>π.X</a:t>
            </a:r>
            <a:r>
              <a:rPr lang="el-GR" sz="2400" dirty="0">
                <a:solidFill>
                  <a:srgbClr val="FF0000"/>
                </a:solidFill>
              </a:rPr>
              <a:t>. μέχρι και τον 4ο αι μ.Χ</a:t>
            </a:r>
            <a:r>
              <a:rPr lang="el-GR" sz="2400" dirty="0" smtClean="0">
                <a:solidFill>
                  <a:srgbClr val="FF0000"/>
                </a:solidFill>
              </a:rPr>
              <a:t>.</a:t>
            </a:r>
          </a:p>
          <a:p>
            <a:r>
              <a:rPr lang="el-GR" sz="1200" dirty="0" smtClean="0"/>
              <a:t>Πηγή:</a:t>
            </a:r>
            <a:r>
              <a:rPr lang="en-GB" sz="1200" dirty="0" smtClean="0"/>
              <a:t>http</a:t>
            </a:r>
            <a:r>
              <a:rPr lang="en-GB" sz="1200" dirty="0"/>
              <a:t>://</a:t>
            </a:r>
            <a:r>
              <a:rPr lang="en-GB" sz="1200" dirty="0" smtClean="0"/>
              <a:t>cyprus.topodigos.gr/info/spot/arhaiologiko-parko-pafoy</a:t>
            </a:r>
            <a:r>
              <a:rPr lang="el-GR" sz="1200" dirty="0" smtClean="0"/>
              <a:t>  </a:t>
            </a:r>
          </a:p>
          <a:p>
            <a:endParaRPr lang="en-GB" sz="1200" dirty="0"/>
          </a:p>
        </p:txBody>
      </p:sp>
    </p:spTree>
    <p:extLst>
      <p:ext uri="{BB962C8B-B14F-4D97-AF65-F5344CB8AC3E}">
        <p14:creationId xmlns:p14="http://schemas.microsoft.com/office/powerpoint/2010/main" val="2529245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Effect transition="in" filter="fade">
                                      <p:cBhvr>
                                        <p:cTn id="16" dur="5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Στο αρχαιολογικό πάρκο Πάφου θα μπορούμε να δούμε:</a:t>
            </a:r>
            <a:endParaRPr lang="en-GB" dirty="0"/>
          </a:p>
        </p:txBody>
      </p:sp>
      <p:pic>
        <p:nvPicPr>
          <p:cNvPr id="2050" name="Picture 2" descr="Image result for εισοδος αρχαιολογικου παρκου παφ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836" y="2764227"/>
            <a:ext cx="3476066" cy="2541495"/>
          </a:xfrm>
          <a:prstGeom prst="ellipse">
            <a:avLst/>
          </a:prstGeom>
          <a:ln>
            <a:solidFill>
              <a:srgbClr val="00B0F0"/>
            </a:solid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41985" y="2433562"/>
            <a:ext cx="4109110" cy="461665"/>
          </a:xfrm>
          <a:prstGeom prst="rect">
            <a:avLst/>
          </a:prstGeom>
          <a:solidFill>
            <a:schemeClr val="bg1"/>
          </a:solidFill>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400" b="1" dirty="0" smtClean="0"/>
              <a:t>Πολλά αξιοθαύμαστα μωσαϊκά</a:t>
            </a:r>
            <a:endParaRPr lang="en-GB" sz="2400" b="1" dirty="0"/>
          </a:p>
        </p:txBody>
      </p:sp>
      <p:sp>
        <p:nvSpPr>
          <p:cNvPr id="7" name="TextBox 6"/>
          <p:cNvSpPr txBox="1"/>
          <p:nvPr/>
        </p:nvSpPr>
        <p:spPr>
          <a:xfrm>
            <a:off x="3750065" y="4942214"/>
            <a:ext cx="8012408" cy="1477328"/>
          </a:xfrm>
          <a:prstGeom prst="rect">
            <a:avLst/>
          </a:prstGeom>
          <a:noFill/>
          <a:ln>
            <a:solidFill>
              <a:srgbClr val="00B0F0"/>
            </a:solidFill>
          </a:ln>
        </p:spPr>
        <p:txBody>
          <a:bodyPr wrap="square" rtlCol="0">
            <a:spAutoFit/>
          </a:bodyPr>
          <a:lstStyle/>
          <a:p>
            <a:pPr algn="ctr"/>
            <a:r>
              <a:rPr lang="el-GR" dirty="0" smtClean="0"/>
              <a:t>Σύνδεσμοι:</a:t>
            </a:r>
            <a:r>
              <a:rPr lang="en-GB" dirty="0" smtClean="0">
                <a:hlinkClick r:id="rId3"/>
              </a:rPr>
              <a:t>http</a:t>
            </a:r>
            <a:r>
              <a:rPr lang="en-GB" dirty="0">
                <a:hlinkClick r:id="rId3"/>
              </a:rPr>
              <a:t>://</a:t>
            </a:r>
            <a:r>
              <a:rPr lang="en-GB" dirty="0" smtClean="0">
                <a:hlinkClick r:id="rId3"/>
              </a:rPr>
              <a:t>www.visitpafos.org.cy/Paphos_Mosaics_gr.aspx</a:t>
            </a:r>
            <a:endParaRPr lang="el-GR" dirty="0" smtClean="0"/>
          </a:p>
          <a:p>
            <a:pPr algn="ctr"/>
            <a:r>
              <a:rPr lang="el-GR" dirty="0" smtClean="0"/>
              <a:t> </a:t>
            </a:r>
            <a:r>
              <a:rPr lang="en-US" u="sng" dirty="0">
                <a:hlinkClick r:id="rId4"/>
              </a:rPr>
              <a:t>http://</a:t>
            </a:r>
            <a:r>
              <a:rPr lang="en-US" u="sng" dirty="0" smtClean="0">
                <a:hlinkClick r:id="rId4"/>
              </a:rPr>
              <a:t>gr.depositphotos.com/63935793/stock-photo-roman-mosaic-at-the-villa.html</a:t>
            </a:r>
            <a:endParaRPr lang="el-GR" u="sng" dirty="0" smtClean="0"/>
          </a:p>
          <a:p>
            <a:r>
              <a:rPr lang="en-US" dirty="0"/>
              <a:t> </a:t>
            </a:r>
            <a:endParaRPr lang="en-GB" dirty="0"/>
          </a:p>
          <a:p>
            <a:r>
              <a:rPr lang="el-GR" u="sng" dirty="0" smtClean="0"/>
              <a:t> </a:t>
            </a:r>
            <a:endParaRPr lang="en-GB" dirty="0"/>
          </a:p>
          <a:p>
            <a:pPr algn="ctr"/>
            <a:endParaRPr lang="en-GB" dirty="0"/>
          </a:p>
        </p:txBody>
      </p:sp>
      <p:pic>
        <p:nvPicPr>
          <p:cNvPr id="6" name="Picture 5" descr="Λεοπάρδαλη από τον 4ο αιώνα ένα ρωμαϊκό ψηφιδωτό στο Villa του Θησέα, το αρχαιολογικό πάρκο της Πάφου, Κύπρος — 4500 × 3000"/>
          <p:cNvPicPr/>
          <p:nvPr/>
        </p:nvPicPr>
        <p:blipFill>
          <a:blip r:embed="rId5">
            <a:extLst>
              <a:ext uri="{28A0092B-C50C-407E-A947-70E740481C1C}">
                <a14:useLocalDpi xmlns:a14="http://schemas.microsoft.com/office/drawing/2010/main" val="0"/>
              </a:ext>
            </a:extLst>
          </a:blip>
          <a:srcRect/>
          <a:stretch>
            <a:fillRect/>
          </a:stretch>
        </p:blipFill>
        <p:spPr bwMode="auto">
          <a:xfrm rot="1230999">
            <a:off x="1486018" y="4239513"/>
            <a:ext cx="1973767" cy="1717656"/>
          </a:xfrm>
          <a:prstGeom prst="rect">
            <a:avLst/>
          </a:prstGeom>
          <a:ln>
            <a:noFill/>
          </a:ln>
          <a:effectLst>
            <a:softEdge rad="112500"/>
          </a:effectLst>
        </p:spPr>
      </p:pic>
      <p:pic>
        <p:nvPicPr>
          <p:cNvPr id="8" name="Picture 7" descr="Ψηφιδωτά δάπεδα από βίλες ελίτ Ρωμαίοι (3-5th.c) με σκηνές από την ελληνική μυθολογία, κληρονομιά της UNESCO, Πάφος, Κύπρος — Φωτογραφία Αρχείου #13298358"/>
          <p:cNvPicPr/>
          <p:nvPr/>
        </p:nvPicPr>
        <p:blipFill>
          <a:blip r:embed="rId6">
            <a:extLst>
              <a:ext uri="{28A0092B-C50C-407E-A947-70E740481C1C}">
                <a14:useLocalDpi xmlns:a14="http://schemas.microsoft.com/office/drawing/2010/main" val="0"/>
              </a:ext>
            </a:extLst>
          </a:blip>
          <a:srcRect/>
          <a:stretch>
            <a:fillRect/>
          </a:stretch>
        </p:blipFill>
        <p:spPr bwMode="auto">
          <a:xfrm rot="20462038">
            <a:off x="904688" y="3097347"/>
            <a:ext cx="2324324" cy="1642745"/>
          </a:xfrm>
          <a:prstGeom prst="rect">
            <a:avLst/>
          </a:prstGeom>
          <a:ln>
            <a:noFill/>
          </a:ln>
          <a:effectLst>
            <a:softEdge rad="112500"/>
          </a:effectLst>
        </p:spPr>
      </p:pic>
      <p:sp>
        <p:nvSpPr>
          <p:cNvPr id="3" name="TextBox 2"/>
          <p:cNvSpPr txBox="1"/>
          <p:nvPr/>
        </p:nvSpPr>
        <p:spPr>
          <a:xfrm>
            <a:off x="5081402" y="2853897"/>
            <a:ext cx="6225030" cy="2308324"/>
          </a:xfrm>
          <a:prstGeom prst="rect">
            <a:avLst/>
          </a:prstGeom>
          <a:noFill/>
        </p:spPr>
        <p:txBody>
          <a:bodyPr wrap="square" rtlCol="0">
            <a:spAutoFit/>
          </a:bodyPr>
          <a:lstStyle/>
          <a:p>
            <a:r>
              <a:rPr lang="el-GR" sz="2400" dirty="0" smtClean="0">
                <a:solidFill>
                  <a:srgbClr val="FF0000"/>
                </a:solidFill>
              </a:rPr>
              <a:t>Στο αρχαιολογικό πάρκο υπάρχουν </a:t>
            </a:r>
            <a:r>
              <a:rPr lang="el-GR" sz="2400" dirty="0">
                <a:solidFill>
                  <a:srgbClr val="FF0000"/>
                </a:solidFill>
              </a:rPr>
              <a:t>5</a:t>
            </a:r>
            <a:r>
              <a:rPr lang="el-GR" sz="2400" dirty="0" smtClean="0">
                <a:solidFill>
                  <a:srgbClr val="FF0000"/>
                </a:solidFill>
              </a:rPr>
              <a:t> οικίες</a:t>
            </a:r>
            <a:r>
              <a:rPr lang="el-GR" sz="2400" dirty="0">
                <a:solidFill>
                  <a:srgbClr val="FF0000"/>
                </a:solidFill>
              </a:rPr>
              <a:t>,</a:t>
            </a:r>
            <a:r>
              <a:rPr lang="el-GR" sz="2400" dirty="0" smtClean="0">
                <a:solidFill>
                  <a:srgbClr val="FF0000"/>
                </a:solidFill>
              </a:rPr>
              <a:t> του </a:t>
            </a:r>
            <a:r>
              <a:rPr lang="el-GR" sz="2400" dirty="0">
                <a:solidFill>
                  <a:srgbClr val="FF0000"/>
                </a:solidFill>
              </a:rPr>
              <a:t>Διόνυσου, </a:t>
            </a:r>
            <a:r>
              <a:rPr lang="el-GR" sz="2400" dirty="0" smtClean="0">
                <a:solidFill>
                  <a:srgbClr val="FF0000"/>
                </a:solidFill>
              </a:rPr>
              <a:t> του Θησέα </a:t>
            </a:r>
            <a:r>
              <a:rPr lang="el-GR" sz="2400" dirty="0">
                <a:solidFill>
                  <a:srgbClr val="FF0000"/>
                </a:solidFill>
              </a:rPr>
              <a:t>, Αιώνα και </a:t>
            </a:r>
            <a:r>
              <a:rPr lang="el-GR" sz="2400" dirty="0" smtClean="0">
                <a:solidFill>
                  <a:srgbClr val="FF0000"/>
                </a:solidFill>
              </a:rPr>
              <a:t>του Ορφέα</a:t>
            </a:r>
            <a:r>
              <a:rPr lang="el-GR" sz="2400" dirty="0">
                <a:solidFill>
                  <a:srgbClr val="FF0000"/>
                </a:solidFill>
              </a:rPr>
              <a:t> </a:t>
            </a:r>
            <a:r>
              <a:rPr lang="el-GR" sz="2400" dirty="0" smtClean="0">
                <a:solidFill>
                  <a:srgbClr val="FF0000"/>
                </a:solidFill>
              </a:rPr>
              <a:t>και η οικία </a:t>
            </a:r>
            <a:r>
              <a:rPr lang="el-GR" sz="2400" dirty="0">
                <a:solidFill>
                  <a:srgbClr val="FF0000"/>
                </a:solidFill>
              </a:rPr>
              <a:t>των </a:t>
            </a:r>
            <a:r>
              <a:rPr lang="el-GR" sz="2400" dirty="0" smtClean="0">
                <a:solidFill>
                  <a:srgbClr val="FF0000"/>
                </a:solidFill>
              </a:rPr>
              <a:t>Τεσσάρων Εποχών όπου είναι διακοσμημένες με υπέροχα μωσαϊκά.</a:t>
            </a:r>
            <a:endParaRPr lang="el-GR" sz="2400" dirty="0">
              <a:solidFill>
                <a:srgbClr val="FF0000"/>
              </a:solidFill>
            </a:endParaRPr>
          </a:p>
          <a:p>
            <a:endParaRPr lang="el-GR" sz="2400" dirty="0" smtClean="0"/>
          </a:p>
          <a:p>
            <a:r>
              <a:rPr lang="el-GR" sz="2400" dirty="0" smtClean="0"/>
              <a:t> </a:t>
            </a:r>
            <a:endParaRPr lang="en-GB" sz="2400" dirty="0"/>
          </a:p>
        </p:txBody>
      </p:sp>
    </p:spTree>
    <p:extLst>
      <p:ext uri="{BB962C8B-B14F-4D97-AF65-F5344CB8AC3E}">
        <p14:creationId xmlns:p14="http://schemas.microsoft.com/office/powerpoint/2010/main" val="9700146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fltVal val="0"/>
                                          </p:val>
                                        </p:tav>
                                        <p:tav tm="100000">
                                          <p:val>
                                            <p:strVal val="#ppt_w"/>
                                          </p:val>
                                        </p:tav>
                                      </p:tavLst>
                                    </p:anim>
                                    <p:anim calcmode="lin" valueType="num">
                                      <p:cBhvr>
                                        <p:cTn id="40" dur="1000" fill="hold"/>
                                        <p:tgtEl>
                                          <p:spTgt spid="3"/>
                                        </p:tgtEl>
                                        <p:attrNameLst>
                                          <p:attrName>ppt_h</p:attrName>
                                        </p:attrNameLst>
                                      </p:cBhvr>
                                      <p:tavLst>
                                        <p:tav tm="0">
                                          <p:val>
                                            <p:fltVal val="0"/>
                                          </p:val>
                                        </p:tav>
                                        <p:tav tm="100000">
                                          <p:val>
                                            <p:strVal val="#ppt_h"/>
                                          </p:val>
                                        </p:tav>
                                      </p:tavLst>
                                    </p:anim>
                                    <p:anim calcmode="lin" valueType="num">
                                      <p:cBhvr>
                                        <p:cTn id="41" dur="1000" fill="hold"/>
                                        <p:tgtEl>
                                          <p:spTgt spid="3"/>
                                        </p:tgtEl>
                                        <p:attrNameLst>
                                          <p:attrName>style.rotation</p:attrName>
                                        </p:attrNameLst>
                                      </p:cBhvr>
                                      <p:tavLst>
                                        <p:tav tm="0">
                                          <p:val>
                                            <p:fltVal val="90"/>
                                          </p:val>
                                        </p:tav>
                                        <p:tav tm="100000">
                                          <p:val>
                                            <p:fltVal val="0"/>
                                          </p:val>
                                        </p:tav>
                                      </p:tavLst>
                                    </p:anim>
                                    <p:animEffect transition="in" filter="fade">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Στο αρχαιολογικό πάρκο Πάφου θα μπορούμε να δούμε:</a:t>
            </a:r>
            <a:endParaRPr lang="en-GB" dirty="0"/>
          </a:p>
        </p:txBody>
      </p:sp>
      <p:pic>
        <p:nvPicPr>
          <p:cNvPr id="3074" name="Picture 2" descr="http://www.tourismchronicles.com/wp-content/uploads/2013/08/tafoi-twn-vasilew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0527" y="2034054"/>
            <a:ext cx="4423833" cy="33178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rot="154260">
            <a:off x="4583019" y="2300538"/>
            <a:ext cx="4054416" cy="461665"/>
          </a:xfrm>
          <a:prstGeom prst="rect">
            <a:avLst/>
          </a:prstGeom>
          <a:noFill/>
          <a:ln>
            <a:solidFill>
              <a:srgbClr val="00B0F0"/>
            </a:solidFill>
          </a:ln>
        </p:spPr>
        <p:txBody>
          <a:bodyPr wrap="square" rtlCol="0">
            <a:spAutoFit/>
          </a:bodyPr>
          <a:lstStyle/>
          <a:p>
            <a:pPr algn="ctr"/>
            <a:r>
              <a:rPr lang="el-GR" sz="2400" dirty="0" smtClean="0"/>
              <a:t>Τους τάφους των Βασιλέων</a:t>
            </a:r>
            <a:endParaRPr lang="en-GB" sz="2400" dirty="0"/>
          </a:p>
        </p:txBody>
      </p:sp>
      <p:sp>
        <p:nvSpPr>
          <p:cNvPr id="3" name="TextBox 2"/>
          <p:cNvSpPr txBox="1"/>
          <p:nvPr/>
        </p:nvSpPr>
        <p:spPr>
          <a:xfrm>
            <a:off x="5882184" y="5701469"/>
            <a:ext cx="5527131" cy="307777"/>
          </a:xfrm>
          <a:prstGeom prst="rect">
            <a:avLst/>
          </a:prstGeom>
          <a:noFill/>
          <a:ln>
            <a:solidFill>
              <a:srgbClr val="00B0F0"/>
            </a:solidFill>
          </a:ln>
        </p:spPr>
        <p:txBody>
          <a:bodyPr wrap="square" rtlCol="0">
            <a:spAutoFit/>
          </a:bodyPr>
          <a:lstStyle/>
          <a:p>
            <a:r>
              <a:rPr lang="el-GR" sz="1400" dirty="0" smtClean="0"/>
              <a:t>Σύνδεσμοι: </a:t>
            </a:r>
            <a:r>
              <a:rPr lang="en-GB" sz="1400" dirty="0">
                <a:hlinkClick r:id="rId3"/>
              </a:rPr>
              <a:t>http://</a:t>
            </a:r>
            <a:r>
              <a:rPr lang="en-GB" sz="1400" dirty="0" smtClean="0">
                <a:hlinkClick r:id="rId3"/>
              </a:rPr>
              <a:t>www.visitpafos.org.cy/Tombs_of_the_Kings_gr.aspx</a:t>
            </a:r>
            <a:r>
              <a:rPr lang="el-GR" sz="1400" dirty="0" smtClean="0"/>
              <a:t> </a:t>
            </a:r>
            <a:endParaRPr lang="en-GB" sz="1400" dirty="0"/>
          </a:p>
        </p:txBody>
      </p:sp>
      <p:sp>
        <p:nvSpPr>
          <p:cNvPr id="5" name="TextBox 4"/>
          <p:cNvSpPr txBox="1"/>
          <p:nvPr/>
        </p:nvSpPr>
        <p:spPr>
          <a:xfrm>
            <a:off x="1188720" y="2681336"/>
            <a:ext cx="2875722" cy="923330"/>
          </a:xfrm>
          <a:prstGeom prst="rect">
            <a:avLst/>
          </a:prstGeom>
          <a:noFill/>
        </p:spPr>
        <p:txBody>
          <a:bodyPr wrap="square" rtlCol="0">
            <a:spAutoFit/>
          </a:bodyPr>
          <a:lstStyle/>
          <a:p>
            <a:endParaRPr lang="el-GR" dirty="0" smtClean="0"/>
          </a:p>
          <a:p>
            <a:r>
              <a:rPr lang="el-GR" dirty="0" smtClean="0"/>
              <a:t> </a:t>
            </a:r>
            <a:endParaRPr lang="el-GR" dirty="0"/>
          </a:p>
          <a:p>
            <a:endParaRPr lang="en-GB" dirty="0"/>
          </a:p>
        </p:txBody>
      </p:sp>
      <p:sp>
        <p:nvSpPr>
          <p:cNvPr id="7" name="TextBox 6"/>
          <p:cNvSpPr txBox="1"/>
          <p:nvPr/>
        </p:nvSpPr>
        <p:spPr>
          <a:xfrm>
            <a:off x="859809" y="2531371"/>
            <a:ext cx="6045958" cy="3477875"/>
          </a:xfrm>
          <a:prstGeom prst="rect">
            <a:avLst/>
          </a:prstGeom>
          <a:noFill/>
        </p:spPr>
        <p:txBody>
          <a:bodyPr wrap="square" rtlCol="0">
            <a:spAutoFit/>
          </a:bodyPr>
          <a:lstStyle/>
          <a:p>
            <a:pPr fontAlgn="base"/>
            <a:r>
              <a:rPr lang="el-GR" sz="2400" dirty="0">
                <a:solidFill>
                  <a:srgbClr val="FF0000"/>
                </a:solidFill>
              </a:rPr>
              <a:t>Διασκορπισμένοι σε μια τεράστια έκταση, οι εντυπωσιακοί υπόγειοι τάφοι χρονολογούνται από τον τέταρτο αιώνα π.Χ. Έχουν λαξευτεί μέσα σε συμπαγή βράχο ενώ κάποιοι είναι διακοσμημένοι με κίονες δωρικού ρυθμού. Παρά το γεγονός ότι στους τάφους αυτούς είχαν θαφτεί υψηλοί αξιωματούχοι και όχι βασιλείς, η μεγαλοπρέπειά τους έδωσε στην τοποθεσία αυτή την ονομασία.</a:t>
            </a:r>
          </a:p>
          <a:p>
            <a:pPr fontAlgn="base"/>
            <a:r>
              <a:rPr lang="el-GR" sz="1400" dirty="0"/>
              <a:t> </a:t>
            </a:r>
            <a:r>
              <a:rPr lang="el-GR" sz="1400" dirty="0" smtClean="0"/>
              <a:t>Πηγή:</a:t>
            </a:r>
            <a:endParaRPr lang="el-GR" sz="1400" dirty="0"/>
          </a:p>
          <a:p>
            <a:r>
              <a:rPr lang="en-GB" sz="1400" dirty="0">
                <a:hlinkClick r:id="rId3"/>
              </a:rPr>
              <a:t>http://</a:t>
            </a:r>
            <a:r>
              <a:rPr lang="en-GB" sz="1400" dirty="0" smtClean="0">
                <a:hlinkClick r:id="rId3"/>
              </a:rPr>
              <a:t>www.visitpafos.org.cy/Tombs_of_the_Kings_gr.aspx</a:t>
            </a:r>
            <a:r>
              <a:rPr lang="el-GR" sz="1400" dirty="0" smtClean="0"/>
              <a:t> </a:t>
            </a:r>
            <a:endParaRPr lang="en-GB" sz="1400" dirty="0"/>
          </a:p>
        </p:txBody>
      </p:sp>
    </p:spTree>
    <p:extLst>
      <p:ext uri="{BB962C8B-B14F-4D97-AF65-F5344CB8AC3E}">
        <p14:creationId xmlns:p14="http://schemas.microsoft.com/office/powerpoint/2010/main" val="787956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p:cTn id="3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Στο αρχαιολογικό πάρκο Πάφου θα μπορούμε να δούμε:</a:t>
            </a:r>
            <a:endParaRPr lang="en-GB" dirty="0"/>
          </a:p>
        </p:txBody>
      </p:sp>
      <p:pic>
        <p:nvPicPr>
          <p:cNvPr id="5122" name="Picture 2" descr="Image result for εισοδος αρχαιολογικου παρκου παφο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1569" y="2666441"/>
            <a:ext cx="5444545" cy="24151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63440" y="2517844"/>
            <a:ext cx="4572000" cy="461665"/>
          </a:xfrm>
          <a:prstGeom prst="rect">
            <a:avLst/>
          </a:prstGeom>
          <a:noFill/>
          <a:ln>
            <a:solidFill>
              <a:srgbClr val="00B0F0"/>
            </a:solidFill>
          </a:ln>
        </p:spPr>
        <p:txBody>
          <a:bodyPr wrap="square" rtlCol="0">
            <a:spAutoFit/>
          </a:bodyPr>
          <a:lstStyle/>
          <a:p>
            <a:pPr algn="ctr"/>
            <a:r>
              <a:rPr lang="el-GR" sz="2400" dirty="0" smtClean="0"/>
              <a:t>Την Εκκλησία της Αγίας Κυριακής </a:t>
            </a:r>
            <a:endParaRPr lang="en-GB" sz="2400" dirty="0"/>
          </a:p>
        </p:txBody>
      </p:sp>
      <p:sp>
        <p:nvSpPr>
          <p:cNvPr id="5" name="TextBox 4"/>
          <p:cNvSpPr txBox="1"/>
          <p:nvPr/>
        </p:nvSpPr>
        <p:spPr>
          <a:xfrm>
            <a:off x="2442754" y="5581412"/>
            <a:ext cx="6792686" cy="664420"/>
          </a:xfrm>
          <a:prstGeom prst="rect">
            <a:avLst/>
          </a:prstGeom>
          <a:noFill/>
        </p:spPr>
        <p:txBody>
          <a:bodyPr wrap="square" rtlCol="0">
            <a:spAutoFit/>
          </a:bodyPr>
          <a:lstStyle/>
          <a:p>
            <a:endParaRPr lang="en-GB" dirty="0"/>
          </a:p>
        </p:txBody>
      </p:sp>
      <p:sp>
        <p:nvSpPr>
          <p:cNvPr id="3" name="TextBox 2"/>
          <p:cNvSpPr txBox="1"/>
          <p:nvPr/>
        </p:nvSpPr>
        <p:spPr>
          <a:xfrm>
            <a:off x="1773195" y="5244737"/>
            <a:ext cx="9731828" cy="784830"/>
          </a:xfrm>
          <a:prstGeom prst="rect">
            <a:avLst/>
          </a:prstGeom>
          <a:noFill/>
          <a:ln>
            <a:solidFill>
              <a:srgbClr val="00B0F0"/>
            </a:solidFill>
          </a:ln>
        </p:spPr>
        <p:txBody>
          <a:bodyPr wrap="square" rtlCol="0">
            <a:spAutoFit/>
          </a:bodyPr>
          <a:lstStyle/>
          <a:p>
            <a:r>
              <a:rPr lang="el-GR" sz="900" dirty="0" smtClean="0"/>
              <a:t>Σύνδεσμος: </a:t>
            </a:r>
            <a:r>
              <a:rPr lang="en-GB" sz="900" dirty="0" smtClean="0"/>
              <a:t>https</a:t>
            </a:r>
            <a:r>
              <a:rPr lang="en-GB" sz="900" dirty="0"/>
              <a:t>://gr.dreamstime.com/%CE%B5%C</a:t>
            </a:r>
            <a:r>
              <a:rPr lang="el-GR" sz="900" dirty="0"/>
              <a:t> </a:t>
            </a:r>
            <a:r>
              <a:rPr lang="en-GB" sz="900" dirty="0"/>
              <a:t>E%BA</a:t>
            </a:r>
            <a:r>
              <a:rPr lang="el-GR" sz="900" dirty="0"/>
              <a:t> </a:t>
            </a:r>
            <a:r>
              <a:rPr lang="en-GB" sz="900" dirty="0"/>
              <a:t>%CE%BF%CF%84%CE%B9%CE%BA%CE%AE-%CF%86%CF%89%CF%84%CE%BF%CE%B3%CF%81%CE%B1%CF%86%CE%AF%CE%B1-%CE%B5%CE%BA%CE%BA-%CE%B7%CF%83%CE%AF%CE%B1-kyriaki-agia-%CF%80%CE%AC%CF%86%CE%BF%CF%82-%CE%BA%CF%8D%CF%80%CF%81%CE%BF%CF%82-image42826057</a:t>
            </a:r>
            <a:r>
              <a:rPr lang="el-GR" sz="900" dirty="0"/>
              <a:t>                </a:t>
            </a:r>
            <a:endParaRPr lang="en-GB" sz="900" dirty="0"/>
          </a:p>
          <a:p>
            <a:endParaRPr lang="en-GB" dirty="0"/>
          </a:p>
        </p:txBody>
      </p:sp>
      <p:sp>
        <p:nvSpPr>
          <p:cNvPr id="6" name="TextBox 5"/>
          <p:cNvSpPr txBox="1"/>
          <p:nvPr/>
        </p:nvSpPr>
        <p:spPr>
          <a:xfrm>
            <a:off x="5281685" y="3142627"/>
            <a:ext cx="5799972" cy="1938992"/>
          </a:xfrm>
          <a:prstGeom prst="rect">
            <a:avLst/>
          </a:prstGeom>
          <a:noFill/>
        </p:spPr>
        <p:txBody>
          <a:bodyPr wrap="square" rtlCol="0">
            <a:spAutoFit/>
          </a:bodyPr>
          <a:lstStyle/>
          <a:p>
            <a:r>
              <a:rPr lang="el-GR" dirty="0"/>
              <a:t>   </a:t>
            </a:r>
            <a:r>
              <a:rPr lang="el-GR" sz="2400" dirty="0">
                <a:solidFill>
                  <a:srgbClr val="FF0000"/>
                </a:solidFill>
              </a:rPr>
              <a:t>Ο Ιερός Ναός της Αγίας Κυριακής είναι κτισμένος πάνω στα ερείπια παλαιοχριστιανικής βασιλικής του 5ου αιώνα. Έχουν γίνει πρόσφατες ανασκαφές οι οποίες έφεραν στο φως τα ερείπια της αρχαίας </a:t>
            </a:r>
            <a:r>
              <a:rPr lang="el-GR" sz="2400" dirty="0" smtClean="0">
                <a:solidFill>
                  <a:srgbClr val="FF0000"/>
                </a:solidFill>
              </a:rPr>
              <a:t>βασιλικής.</a:t>
            </a:r>
            <a:endParaRPr lang="en-GB" sz="2400" dirty="0">
              <a:solidFill>
                <a:srgbClr val="FF0000"/>
              </a:solidFill>
            </a:endParaRPr>
          </a:p>
        </p:txBody>
      </p:sp>
    </p:spTree>
    <p:extLst>
      <p:ext uri="{BB962C8B-B14F-4D97-AF65-F5344CB8AC3E}">
        <p14:creationId xmlns:p14="http://schemas.microsoft.com/office/powerpoint/2010/main" val="402992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down)">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Στο αρχαιολογικό πάρκο Πάφου θα μπορούμε να δούμε:</a:t>
            </a:r>
            <a:endParaRPr lang="en-GB" dirty="0"/>
          </a:p>
        </p:txBody>
      </p:sp>
      <p:pic>
        <p:nvPicPr>
          <p:cNvPr id="6146" name="Picture 2" descr="http://www.visitpafos.org.cy/images/sce/Saranta_Colones_castl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1439" y="2172063"/>
            <a:ext cx="3619500" cy="2419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98572" y="4708763"/>
            <a:ext cx="4824325" cy="461665"/>
          </a:xfrm>
          <a:prstGeom prst="rect">
            <a:avLst/>
          </a:prstGeom>
          <a:noFill/>
          <a:ln>
            <a:solidFill>
              <a:srgbClr val="00B0F0"/>
            </a:solidFill>
          </a:ln>
        </p:spPr>
        <p:txBody>
          <a:bodyPr wrap="square" rtlCol="0">
            <a:spAutoFit/>
          </a:bodyPr>
          <a:lstStyle/>
          <a:p>
            <a:pPr algn="ctr"/>
            <a:r>
              <a:rPr lang="el-GR" sz="2400" dirty="0" smtClean="0"/>
              <a:t>Βυζαντινό κάστρο</a:t>
            </a:r>
            <a:r>
              <a:rPr lang="en-GB" sz="2400" dirty="0" smtClean="0"/>
              <a:t> </a:t>
            </a:r>
            <a:r>
              <a:rPr lang="el-GR" sz="2400" dirty="0" smtClean="0"/>
              <a:t>ή αλλιώς 40 </a:t>
            </a:r>
            <a:r>
              <a:rPr lang="el-GR" sz="2400" dirty="0" smtClean="0"/>
              <a:t>κολ</a:t>
            </a:r>
            <a:r>
              <a:rPr lang="el-GR" sz="2400" dirty="0"/>
              <a:t>ώ</a:t>
            </a:r>
            <a:r>
              <a:rPr lang="el-GR" sz="2400" dirty="0" smtClean="0"/>
              <a:t>νες</a:t>
            </a:r>
            <a:endParaRPr lang="en-GB" sz="2400" dirty="0"/>
          </a:p>
        </p:txBody>
      </p:sp>
      <p:sp>
        <p:nvSpPr>
          <p:cNvPr id="5" name="TextBox 4"/>
          <p:cNvSpPr txBox="1"/>
          <p:nvPr/>
        </p:nvSpPr>
        <p:spPr>
          <a:xfrm>
            <a:off x="4542065" y="5596678"/>
            <a:ext cx="7145381" cy="369332"/>
          </a:xfrm>
          <a:prstGeom prst="rect">
            <a:avLst/>
          </a:prstGeom>
          <a:noFill/>
          <a:ln>
            <a:solidFill>
              <a:srgbClr val="00B0F0"/>
            </a:solidFill>
          </a:ln>
        </p:spPr>
        <p:txBody>
          <a:bodyPr wrap="square" rtlCol="0">
            <a:spAutoFit/>
          </a:bodyPr>
          <a:lstStyle/>
          <a:p>
            <a:r>
              <a:rPr lang="el-GR" dirty="0" smtClean="0"/>
              <a:t>Σύνδεσμος:  </a:t>
            </a:r>
            <a:r>
              <a:rPr lang="en-GB" dirty="0">
                <a:hlinkClick r:id="rId3"/>
              </a:rPr>
              <a:t>http://</a:t>
            </a:r>
            <a:r>
              <a:rPr lang="en-GB" dirty="0" smtClean="0">
                <a:hlinkClick r:id="rId3"/>
              </a:rPr>
              <a:t>www.visitpafos.org.cy/Saranta_Kolones_gr.aspx</a:t>
            </a:r>
            <a:r>
              <a:rPr lang="el-GR" dirty="0" smtClean="0"/>
              <a:t>   </a:t>
            </a:r>
            <a:endParaRPr lang="en-GB" dirty="0"/>
          </a:p>
        </p:txBody>
      </p:sp>
      <p:sp>
        <p:nvSpPr>
          <p:cNvPr id="3" name="TextBox 2"/>
          <p:cNvSpPr txBox="1"/>
          <p:nvPr/>
        </p:nvSpPr>
        <p:spPr>
          <a:xfrm>
            <a:off x="1612334" y="2613564"/>
            <a:ext cx="4469252" cy="2769989"/>
          </a:xfrm>
          <a:prstGeom prst="rect">
            <a:avLst/>
          </a:prstGeom>
          <a:noFill/>
        </p:spPr>
        <p:txBody>
          <a:bodyPr wrap="square" rtlCol="0">
            <a:spAutoFit/>
          </a:bodyPr>
          <a:lstStyle/>
          <a:p>
            <a:r>
              <a:rPr lang="el-GR" sz="2400" dirty="0">
                <a:solidFill>
                  <a:srgbClr val="FF0000"/>
                </a:solidFill>
              </a:rPr>
              <a:t>Το βυζαντινό αυτό κάστρο βρίσκεται στην Κάτω Πάφο, κοντά στο λιμάνι. Χτίστηκε από τους </a:t>
            </a:r>
            <a:r>
              <a:rPr lang="el-GR" sz="2400" dirty="0" err="1">
                <a:solidFill>
                  <a:srgbClr val="FF0000"/>
                </a:solidFill>
              </a:rPr>
              <a:t>Λουζινιανούς</a:t>
            </a:r>
            <a:r>
              <a:rPr lang="el-GR" sz="2400" dirty="0">
                <a:solidFill>
                  <a:srgbClr val="FF0000"/>
                </a:solidFill>
              </a:rPr>
              <a:t> στην αρχή του 13ου αιώνα, στη θέση ενός βυζαντινού κάστρου. Καταστράφηκε από σεισμό το 1222</a:t>
            </a:r>
            <a:r>
              <a:rPr lang="el-GR" sz="2400" dirty="0" smtClean="0">
                <a:solidFill>
                  <a:srgbClr val="FF0000"/>
                </a:solidFill>
              </a:rPr>
              <a:t>.</a:t>
            </a:r>
          </a:p>
          <a:p>
            <a:endParaRPr lang="el-GR" dirty="0" smtClean="0"/>
          </a:p>
          <a:p>
            <a:r>
              <a:rPr lang="el-GR" sz="1200" dirty="0" smtClean="0"/>
              <a:t>Πηγή: </a:t>
            </a:r>
            <a:r>
              <a:rPr lang="en-GB" sz="1200" dirty="0" smtClean="0"/>
              <a:t>http</a:t>
            </a:r>
            <a:r>
              <a:rPr lang="en-GB" sz="1200" dirty="0"/>
              <a:t>://</a:t>
            </a:r>
            <a:r>
              <a:rPr lang="en-GB" sz="1200" dirty="0" smtClean="0"/>
              <a:t>www.visitpafos.org.cy/Saranta_Kolones_gr.aspx</a:t>
            </a:r>
            <a:r>
              <a:rPr lang="el-GR" sz="1200" dirty="0" smtClean="0"/>
              <a:t>  </a:t>
            </a:r>
            <a:endParaRPr lang="el-GR" sz="1200" dirty="0"/>
          </a:p>
        </p:txBody>
      </p:sp>
    </p:spTree>
    <p:extLst>
      <p:ext uri="{BB962C8B-B14F-4D97-AF65-F5344CB8AC3E}">
        <p14:creationId xmlns:p14="http://schemas.microsoft.com/office/powerpoint/2010/main" val="413516340"/>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rPr>
              <a:t>ΤΕΛΟΣ</a:t>
            </a:r>
            <a:endParaRPr lang="el-GR"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p:txBody>
          <a:bodyPr/>
          <a:lstStyle/>
          <a:p>
            <a:r>
              <a:rPr lang="el-GR" dirty="0" smtClean="0"/>
              <a:t>Σας ευχαριστούμε που παρακολουθήσατε την παρουσίαση μας!!! Δίπλα είναι μια φωτογραφία της Πάφου. </a:t>
            </a:r>
          </a:p>
          <a:p>
            <a:endParaRPr lang="el-G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424805">
            <a:off x="5605154" y="1757887"/>
            <a:ext cx="5335424" cy="3171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Image result for φατσουλες αποφοιτηση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6047">
            <a:off x="1540238" y="4250267"/>
            <a:ext cx="2185702" cy="1620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06018"/>
      </p:ext>
    </p:extLst>
  </p:cSld>
  <p:clrMapOvr>
    <a:masterClrMapping/>
  </p:clrMapOvr>
  <mc:AlternateContent xmlns:mc="http://schemas.openxmlformats.org/markup-compatibility/2006" xmlns:p14="http://schemas.microsoft.com/office/powerpoint/2010/main">
    <mc:Choice Requires="p14">
      <p:transition spd="slow" p14:dur="3900">
        <p14:glitter dir="d"/>
        <p:sndAc>
          <p:stSnd>
            <p:snd r:embed="rId2" name="arrow.wav"/>
          </p:stSnd>
        </p:sndAc>
      </p:transition>
    </mc:Choice>
    <mc:Fallback xmlns="">
      <p:transition spd="slow">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heel(1)">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833</TotalTime>
  <Words>287</Words>
  <Application>Microsoft Office PowerPoint</Application>
  <PresentationFormat>Custom</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PowerPoint Presentation</vt:lpstr>
      <vt:lpstr> Αρχαιολογικό Πάρκο Πάφου</vt:lpstr>
      <vt:lpstr>Αρχαιολογικό Πάρκο Πάφου</vt:lpstr>
      <vt:lpstr>Στο αρχαιολογικό πάρκο Πάφου θα μπορούμε να δούμε:</vt:lpstr>
      <vt:lpstr>Στο αρχαιολογικό πάρκο Πάφου θα μπορούμε να δούμε:</vt:lpstr>
      <vt:lpstr>Στο αρχαιολογικό πάρκο Πάφου θα μπορούμε να δούμε:</vt:lpstr>
      <vt:lpstr>Στο αρχαιολογικό πάρκο Πάφου θα μπορούμε να δούμε:</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Πάφος</dc:title>
  <dc:creator>User</dc:creator>
  <cp:lastModifiedBy>Student</cp:lastModifiedBy>
  <cp:revision>42</cp:revision>
  <cp:lastPrinted>2017-01-27T05:59:15Z</cp:lastPrinted>
  <dcterms:created xsi:type="dcterms:W3CDTF">2016-10-03T06:27:20Z</dcterms:created>
  <dcterms:modified xsi:type="dcterms:W3CDTF">2017-05-09T10:16:03Z</dcterms:modified>
</cp:coreProperties>
</file>